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4"/>
  </p:sldMasterIdLst>
  <p:notesMasterIdLst>
    <p:notesMasterId r:id="rId31"/>
  </p:notesMasterIdLst>
  <p:handoutMasterIdLst>
    <p:handoutMasterId r:id="rId32"/>
  </p:handoutMasterIdLst>
  <p:sldIdLst>
    <p:sldId id="256" r:id="rId5"/>
    <p:sldId id="729" r:id="rId6"/>
    <p:sldId id="749" r:id="rId7"/>
    <p:sldId id="298" r:id="rId8"/>
    <p:sldId id="299" r:id="rId9"/>
    <p:sldId id="753" r:id="rId10"/>
    <p:sldId id="300" r:id="rId11"/>
    <p:sldId id="301" r:id="rId12"/>
    <p:sldId id="317" r:id="rId13"/>
    <p:sldId id="302" r:id="rId14"/>
    <p:sldId id="750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03" r:id="rId23"/>
    <p:sldId id="304" r:id="rId24"/>
    <p:sldId id="305" r:id="rId25"/>
    <p:sldId id="751" r:id="rId26"/>
    <p:sldId id="306" r:id="rId27"/>
    <p:sldId id="752" r:id="rId28"/>
    <p:sldId id="307" r:id="rId29"/>
    <p:sldId id="2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8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876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7356" autoAdjust="0"/>
  </p:normalViewPr>
  <p:slideViewPr>
    <p:cSldViewPr snapToGrid="0">
      <p:cViewPr varScale="1">
        <p:scale>
          <a:sx n="64" d="100"/>
          <a:sy n="64" d="100"/>
        </p:scale>
        <p:origin x="1301" y="278"/>
      </p:cViewPr>
      <p:guideLst>
        <p:guide orient="horz" pos="3048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0456"/>
    </p:cViewPr>
  </p:sorter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C4E2E-64C6-46E6-9EEF-ED611B6593D1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 YASSER ELAWADY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890AD-4ACA-408F-94CA-F364FF72F1B8}" type="datetime1">
              <a:rPr lang="en-US" smtClean="0"/>
              <a:t>10/10/2025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 YASSER ELAWADY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YASSER ELAWADY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10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6574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78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19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05581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20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7518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21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35838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22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84700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23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48447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24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15901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25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4834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ln/>
        </p:spPr>
        <p:txBody>
          <a:bodyPr/>
          <a:lstStyle/>
          <a:p>
            <a:endParaRPr lang="en-US"/>
          </a:p>
        </p:txBody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440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YASSER ELAWADY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48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4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061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5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9212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32992-B8BC-E8E2-5840-731098F4D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3AEFBCE4-3985-DCFF-7580-C85464BEF8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6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71D3091C-ADDE-2ED1-926F-04EF9F852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A5DFA35D-34E7-36B5-260E-BAD3C760D06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48528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7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89627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8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59356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fld id="{D61D3404-E9DB-49AA-BCD6-469940BBAA55}" type="slidenum">
              <a:rPr lang="en-US" sz="1200">
                <a:latin typeface="Times New Roman" panose="02020603050405020304" pitchFamily="18" charset="0"/>
              </a:rPr>
              <a:pPr/>
              <a:t>9</a:t>
            </a:fld>
            <a:endParaRPr 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ar-EG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5291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123248" y="6492875"/>
            <a:ext cx="10647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479" y="6506323"/>
            <a:ext cx="2135114" cy="351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2610" y="6479426"/>
            <a:ext cx="422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9B75C-8747-A145-88F3-BD0797C3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CA58B-1202-27F5-4A00-14688F06C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85D18-B98F-4E7D-198E-2503991A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3DF1A-F8AF-1860-C16C-1519FAB01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0192" y="134180"/>
            <a:ext cx="1975275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35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276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23248" y="6492875"/>
            <a:ext cx="10647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479" y="6506323"/>
            <a:ext cx="2135114" cy="351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2610" y="6479426"/>
            <a:ext cx="422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446534" y="6492873"/>
            <a:ext cx="11298934" cy="2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9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81191" y="4574955"/>
            <a:ext cx="10993549" cy="1372887"/>
          </a:xfrm>
        </p:spPr>
        <p:txBody>
          <a:bodyPr>
            <a:noAutofit/>
          </a:bodyPr>
          <a:lstStyle/>
          <a:p>
            <a:pPr marL="76200">
              <a:lnSpc>
                <a:spcPct val="150000"/>
              </a:lnSpc>
            </a:pPr>
            <a:r>
              <a:rPr lang="en-US" sz="3600" b="1" u="sng" dirty="0">
                <a:solidFill>
                  <a:srgbClr val="FFFFCC"/>
                </a:solidFill>
              </a:rPr>
              <a:t>Lecture 3</a:t>
            </a:r>
            <a:r>
              <a:rPr lang="en-US" sz="3600" b="1" dirty="0">
                <a:solidFill>
                  <a:srgbClr val="FFFFCC"/>
                </a:solidFill>
              </a:rPr>
              <a:t>     C++ Basics</a:t>
            </a:r>
            <a:endParaRPr lang="en-US" sz="3600" dirty="0">
              <a:solidFill>
                <a:srgbClr val="FFFFCC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17374"/>
            <a:ext cx="10993546" cy="484822"/>
          </a:xfrm>
        </p:spPr>
        <p:txBody>
          <a:bodyPr>
            <a:normAutofit/>
          </a:bodyPr>
          <a:lstStyle/>
          <a:p>
            <a:pPr algn="r"/>
            <a:r>
              <a:rPr lang="en-US" sz="1800" b="1" dirty="0">
                <a:solidFill>
                  <a:srgbClr val="FFFFCC"/>
                </a:solidFill>
              </a:rPr>
              <a:t>Fall (2025-2026)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61668" y="3704630"/>
            <a:ext cx="719592" cy="576262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B89D2-1F78-CF8D-0CB0-7B85B5DC8A50}"/>
              </a:ext>
            </a:extLst>
          </p:cNvPr>
          <p:cNvSpPr/>
          <p:nvPr/>
        </p:nvSpPr>
        <p:spPr>
          <a:xfrm>
            <a:off x="581191" y="1206665"/>
            <a:ext cx="65333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 1</a:t>
            </a:r>
          </a:p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(CS 102)</a:t>
            </a:r>
          </a:p>
        </p:txBody>
      </p:sp>
      <p:sp>
        <p:nvSpPr>
          <p:cNvPr id="9" name="AutoShape 2" descr="Coding Clipart Guy In Glasses Computer Tech Cartoon Vector ...">
            <a:extLst>
              <a:ext uri="{FF2B5EF4-FFF2-40B4-BE49-F238E27FC236}">
                <a16:creationId xmlns:a16="http://schemas.microsoft.com/office/drawing/2014/main" id="{999E07D1-2798-6AFF-8297-F8D1DCEAE0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F3DE7C-8F1F-F653-3407-7CF101E6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02" y="1330692"/>
            <a:ext cx="3703320" cy="3703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090039-68EA-49BB-C111-B123F2C7348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80" y="628458"/>
            <a:ext cx="1973580" cy="75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4367514" y="520397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defRPr sz="2400" b="1" i="0" u="none" strike="noStrike" cap="none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sz="2800" dirty="0"/>
              <a:t>4. Logical Operators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38044" y="1458695"/>
            <a:ext cx="10222239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Logical operators are used to determine the logic between variables or values.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27" y="2665468"/>
            <a:ext cx="10211083" cy="29565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3C818-8F23-95C5-3A9F-E10B6A574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25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/>
          <p:cNvSpPr/>
          <p:nvPr/>
        </p:nvSpPr>
        <p:spPr>
          <a:xfrm>
            <a:off x="343988" y="826935"/>
            <a:ext cx="1111844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/>
              <a:t>Other functions, such as </a:t>
            </a:r>
            <a:r>
              <a:rPr lang="en-US" sz="2200" dirty="0" err="1">
                <a:solidFill>
                  <a:srgbClr val="FF0000"/>
                </a:solidFill>
              </a:rPr>
              <a:t>sqrt</a:t>
            </a:r>
            <a:r>
              <a:rPr lang="en-US" sz="2200" dirty="0"/>
              <a:t> (square root), </a:t>
            </a:r>
            <a:r>
              <a:rPr lang="en-US" sz="2200" dirty="0">
                <a:solidFill>
                  <a:srgbClr val="FF0000"/>
                </a:solidFill>
              </a:rPr>
              <a:t>round</a:t>
            </a:r>
            <a:r>
              <a:rPr lang="en-US" sz="2200" dirty="0"/>
              <a:t> (rounds a number) and </a:t>
            </a:r>
            <a:r>
              <a:rPr lang="en-US" sz="2200" dirty="0">
                <a:solidFill>
                  <a:srgbClr val="FF0000"/>
                </a:solidFill>
              </a:rPr>
              <a:t>log</a:t>
            </a:r>
            <a:r>
              <a:rPr lang="en-US" sz="2200" dirty="0"/>
              <a:t> (natural logarithm), can be found in the </a:t>
            </a:r>
            <a:r>
              <a:rPr lang="en-US" sz="2200" dirty="0">
                <a:solidFill>
                  <a:srgbClr val="FF0000"/>
                </a:solidFill>
              </a:rPr>
              <a:t>&lt;</a:t>
            </a:r>
            <a:r>
              <a:rPr lang="en-US" sz="2200" dirty="0" err="1">
                <a:solidFill>
                  <a:srgbClr val="FF0000"/>
                </a:solidFill>
              </a:rPr>
              <a:t>cmath</a:t>
            </a:r>
            <a:r>
              <a:rPr lang="en-US" sz="2200" dirty="0">
                <a:solidFill>
                  <a:srgbClr val="FF0000"/>
                </a:solidFill>
              </a:rPr>
              <a:t>&gt;</a:t>
            </a:r>
            <a:r>
              <a:rPr lang="en-US" sz="2200" dirty="0"/>
              <a:t> header file:</a:t>
            </a:r>
          </a:p>
          <a:p>
            <a:pPr algn="just"/>
            <a:br>
              <a:rPr lang="en-US" sz="2200" dirty="0"/>
            </a:br>
            <a:br>
              <a:rPr lang="en-US" sz="2200" dirty="0"/>
            </a:b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Google Shape;150;p21"/>
          <p:cNvSpPr txBox="1">
            <a:spLocks/>
          </p:cNvSpPr>
          <p:nvPr/>
        </p:nvSpPr>
        <p:spPr>
          <a:xfrm>
            <a:off x="3854067" y="115494"/>
            <a:ext cx="4438532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defRPr sz="2400" b="1" i="0" u="none" strike="noStrike" cap="none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en-US" sz="2800" dirty="0"/>
              <a:t>5. C++ Math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B187D5-B80E-10D8-35DA-A8F18E127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572274"/>
              </p:ext>
            </p:extLst>
          </p:nvPr>
        </p:nvGraphicFramePr>
        <p:xfrm>
          <a:off x="1786270" y="1717602"/>
          <a:ext cx="8835656" cy="460876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113792">
                  <a:extLst>
                    <a:ext uri="{9D8B030D-6E8A-4147-A177-3AD203B41FA5}">
                      <a16:colId xmlns:a16="http://schemas.microsoft.com/office/drawing/2014/main" val="1857002954"/>
                    </a:ext>
                  </a:extLst>
                </a:gridCol>
                <a:gridCol w="6721864">
                  <a:extLst>
                    <a:ext uri="{9D8B030D-6E8A-4147-A177-3AD203B41FA5}">
                      <a16:colId xmlns:a16="http://schemas.microsoft.com/office/drawing/2014/main" val="4129446832"/>
                    </a:ext>
                  </a:extLst>
                </a:gridCol>
              </a:tblGrid>
              <a:tr h="332039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Function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92345"/>
                  </a:ext>
                </a:extLst>
              </a:tr>
              <a:tr h="36961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sqrt(x)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value of square root (x​).</a:t>
                      </a:r>
                    </a:p>
                  </a:txBody>
                  <a:tcPr marL="8407" marR="8407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59708"/>
                  </a:ext>
                </a:extLst>
              </a:tr>
              <a:tr h="36961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pow(x, y)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value of x to the power of y </a:t>
                      </a:r>
                    </a:p>
                  </a:txBody>
                  <a:tcPr marL="8407" marR="8407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816142"/>
                  </a:ext>
                </a:extLst>
              </a:tr>
              <a:tr h="36961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exp(x)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value of e raised to the power of x.</a:t>
                      </a:r>
                    </a:p>
                  </a:txBody>
                  <a:tcPr marL="8407" marR="8407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315232"/>
                  </a:ext>
                </a:extLst>
              </a:tr>
              <a:tr h="36961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abs(x)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absolute value of x.</a:t>
                      </a:r>
                    </a:p>
                  </a:txBody>
                  <a:tcPr marL="8407" marR="8407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511230"/>
                  </a:ext>
                </a:extLst>
              </a:tr>
              <a:tr h="36961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cbrt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(x)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cube root of x.</a:t>
                      </a:r>
                    </a:p>
                  </a:txBody>
                  <a:tcPr marL="8407" marR="8407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929549"/>
                  </a:ext>
                </a:extLst>
              </a:tr>
              <a:tr h="36961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ceil(x)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value of x rounded up to its nearest integer.</a:t>
                      </a:r>
                    </a:p>
                  </a:txBody>
                  <a:tcPr marL="0" marR="0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099459"/>
                  </a:ext>
                </a:extLst>
              </a:tr>
              <a:tr h="36961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cos(x)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cosine of x.</a:t>
                      </a:r>
                    </a:p>
                  </a:txBody>
                  <a:tcPr marL="8407" marR="8407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899243"/>
                  </a:ext>
                </a:extLst>
              </a:tr>
              <a:tr h="36961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sin(x)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sine of x.</a:t>
                      </a:r>
                    </a:p>
                  </a:txBody>
                  <a:tcPr marL="8407" marR="8407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00497"/>
                  </a:ext>
                </a:extLst>
              </a:tr>
              <a:tr h="36961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acos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(x)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arccosine (inverse cosine) of x.</a:t>
                      </a:r>
                    </a:p>
                  </a:txBody>
                  <a:tcPr marL="8407" marR="8407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6164"/>
                  </a:ext>
                </a:extLst>
              </a:tr>
              <a:tr h="36961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asin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(x)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arcsine (inverse sine) of x.</a:t>
                      </a:r>
                    </a:p>
                  </a:txBody>
                  <a:tcPr marL="8407" marR="8407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96433"/>
                  </a:ext>
                </a:extLst>
              </a:tr>
              <a:tr h="290274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atan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(x)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arctangent (inverse tangent) of x.</a:t>
                      </a:r>
                    </a:p>
                  </a:txBody>
                  <a:tcPr marL="8407" marR="8407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523"/>
                  </a:ext>
                </a:extLst>
              </a:tr>
              <a:tr h="290274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max(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a,b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407" marR="8407" marT="5605" marB="560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Returns the value of the maximum between a and b</a:t>
                      </a:r>
                    </a:p>
                  </a:txBody>
                  <a:tcPr marL="8407" marR="8407" marT="5605" marB="5605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345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51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02716" y="1377680"/>
            <a:ext cx="4676106" cy="38164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</a:rPr>
              <a:t># include &lt;iostream&gt;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# include &lt;</a:t>
            </a:r>
            <a:r>
              <a:rPr lang="en-US" sz="2200" b="1" dirty="0" err="1">
                <a:solidFill>
                  <a:srgbClr val="002060"/>
                </a:solidFill>
              </a:rPr>
              <a:t>cmath</a:t>
            </a:r>
            <a:r>
              <a:rPr lang="en-US" sz="2200" b="1" dirty="0">
                <a:solidFill>
                  <a:srgbClr val="002060"/>
                </a:solidFill>
              </a:rPr>
              <a:t>&gt;</a:t>
            </a:r>
          </a:p>
          <a:p>
            <a:r>
              <a:rPr lang="en-US" sz="2200" dirty="0"/>
              <a:t>using namespace </a:t>
            </a:r>
            <a:r>
              <a:rPr lang="en-US" sz="2200" dirty="0" err="1"/>
              <a:t>std</a:t>
            </a:r>
            <a:r>
              <a:rPr lang="en-US" sz="2200" dirty="0"/>
              <a:t>;</a:t>
            </a:r>
          </a:p>
          <a:p>
            <a:endParaRPr lang="en-US" sz="2200" dirty="0"/>
          </a:p>
          <a:p>
            <a:r>
              <a:rPr lang="en-US" sz="2200" b="1" dirty="0" err="1">
                <a:solidFill>
                  <a:srgbClr val="002060"/>
                </a:solidFill>
              </a:rPr>
              <a:t>int</a:t>
            </a:r>
            <a:r>
              <a:rPr lang="en-US" sz="2200" b="1" dirty="0">
                <a:solidFill>
                  <a:srgbClr val="002060"/>
                </a:solidFill>
              </a:rPr>
              <a:t> main() {</a:t>
            </a:r>
          </a:p>
          <a:p>
            <a:r>
              <a:rPr lang="en-US" sz="2200" dirty="0"/>
              <a:t>  </a:t>
            </a:r>
            <a:r>
              <a:rPr lang="en-US" sz="2200" dirty="0" err="1"/>
              <a:t>cout</a:t>
            </a:r>
            <a:r>
              <a:rPr lang="en-US" sz="2200" dirty="0"/>
              <a:t> &lt;&lt; </a:t>
            </a:r>
            <a:r>
              <a:rPr lang="en-US" sz="2200" b="1" dirty="0" err="1">
                <a:solidFill>
                  <a:srgbClr val="C00000"/>
                </a:solidFill>
              </a:rPr>
              <a:t>sqrt</a:t>
            </a:r>
            <a:r>
              <a:rPr lang="en-US" sz="2200" b="1" dirty="0">
                <a:solidFill>
                  <a:srgbClr val="C00000"/>
                </a:solidFill>
              </a:rPr>
              <a:t>(64) </a:t>
            </a:r>
            <a:r>
              <a:rPr lang="en-US" sz="2200" dirty="0"/>
              <a:t>&lt;&lt; "\n";</a:t>
            </a:r>
          </a:p>
          <a:p>
            <a:r>
              <a:rPr lang="en-US" sz="2200" dirty="0"/>
              <a:t>  </a:t>
            </a:r>
            <a:r>
              <a:rPr lang="en-US" sz="2200" dirty="0" err="1"/>
              <a:t>cout</a:t>
            </a:r>
            <a:r>
              <a:rPr lang="en-US" sz="2200" dirty="0"/>
              <a:t> &lt;&lt; </a:t>
            </a:r>
            <a:r>
              <a:rPr lang="en-US" sz="2200" b="1" dirty="0">
                <a:solidFill>
                  <a:srgbClr val="C00000"/>
                </a:solidFill>
              </a:rPr>
              <a:t>round(2.6) </a:t>
            </a:r>
            <a:r>
              <a:rPr lang="en-US" sz="2200" dirty="0"/>
              <a:t>&lt;&lt; "\n";</a:t>
            </a:r>
          </a:p>
          <a:p>
            <a:r>
              <a:rPr lang="en-US" sz="2200" dirty="0"/>
              <a:t>  cout &lt;&lt; </a:t>
            </a:r>
            <a:r>
              <a:rPr lang="en-US" sz="2200" b="1" dirty="0">
                <a:solidFill>
                  <a:srgbClr val="C00000"/>
                </a:solidFill>
              </a:rPr>
              <a:t>log(2)</a:t>
            </a:r>
            <a:r>
              <a:rPr lang="en-US" sz="2200" dirty="0"/>
              <a:t> &lt;&lt; "\n";</a:t>
            </a:r>
          </a:p>
          <a:p>
            <a:r>
              <a:rPr lang="en-US" sz="2200" dirty="0"/>
              <a:t> cout &lt;&lt; </a:t>
            </a:r>
            <a:r>
              <a:rPr lang="en-US" sz="2200" b="1" dirty="0">
                <a:solidFill>
                  <a:srgbClr val="C00000"/>
                </a:solidFill>
              </a:rPr>
              <a:t>max(5,10)</a:t>
            </a:r>
            <a:r>
              <a:rPr lang="en-US" sz="2200" dirty="0"/>
              <a:t> &lt;&lt; "\n";</a:t>
            </a:r>
          </a:p>
          <a:p>
            <a:r>
              <a:rPr lang="en-US" sz="2200" dirty="0"/>
              <a:t>  </a:t>
            </a:r>
            <a:r>
              <a:rPr lang="en-US" sz="2200" b="1" dirty="0">
                <a:solidFill>
                  <a:srgbClr val="002060"/>
                </a:solidFill>
              </a:rPr>
              <a:t>return 0;</a:t>
            </a:r>
          </a:p>
          <a:p>
            <a:r>
              <a:rPr lang="en-US" sz="2200" dirty="0"/>
              <a:t>}</a:t>
            </a:r>
            <a:endParaRPr lang="ar-EG" sz="2200" dirty="0"/>
          </a:p>
        </p:txBody>
      </p:sp>
      <p:sp>
        <p:nvSpPr>
          <p:cNvPr id="7" name="Google Shape;150;p21"/>
          <p:cNvSpPr txBox="1">
            <a:spLocks/>
          </p:cNvSpPr>
          <p:nvPr/>
        </p:nvSpPr>
        <p:spPr>
          <a:xfrm>
            <a:off x="3962400" y="533401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defRPr sz="2400" b="1" i="0" u="none" strike="noStrike" cap="none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cap="all" dirty="0"/>
              <a:t>C++ &lt;</a:t>
            </a:r>
            <a:r>
              <a:rPr lang="en-US" cap="all" dirty="0" err="1"/>
              <a:t>cmath</a:t>
            </a:r>
            <a:r>
              <a:rPr lang="en-US" cap="all" dirty="0"/>
              <a:t>&gt; Header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69F4A0-3D5F-832A-67A5-FB237F94005B}"/>
              </a:ext>
            </a:extLst>
          </p:cNvPr>
          <p:cNvSpPr/>
          <p:nvPr/>
        </p:nvSpPr>
        <p:spPr>
          <a:xfrm>
            <a:off x="1296514" y="1772066"/>
            <a:ext cx="2409267" cy="37039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E9A97-8966-341B-62E0-6138F141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913" y="1242694"/>
            <a:ext cx="3870710" cy="3427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8EE81-04D4-D748-1EFD-E20543B5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348" y="4903752"/>
            <a:ext cx="1569840" cy="12375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979292-EC93-A935-DA95-0780420C8DC1}"/>
              </a:ext>
            </a:extLst>
          </p:cNvPr>
          <p:cNvSpPr/>
          <p:nvPr/>
        </p:nvSpPr>
        <p:spPr>
          <a:xfrm>
            <a:off x="7620095" y="1522092"/>
            <a:ext cx="960699" cy="37039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/>
          <p:cNvSpPr/>
          <p:nvPr/>
        </p:nvSpPr>
        <p:spPr>
          <a:xfrm>
            <a:off x="507356" y="1156723"/>
            <a:ext cx="1077796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It is very often, in programming, you will need a data type that can only have one of two values, like:</a:t>
            </a:r>
          </a:p>
          <a:p>
            <a:pPr algn="just"/>
            <a:endParaRPr lang="en-US" sz="2000" b="1" dirty="0"/>
          </a:p>
          <a:p>
            <a:pPr lvl="2" algn="just"/>
            <a:r>
              <a:rPr lang="en-US" sz="2000" b="1" dirty="0">
                <a:solidFill>
                  <a:srgbClr val="C00000"/>
                </a:solidFill>
              </a:rPr>
              <a:t>YES / NO</a:t>
            </a:r>
          </a:p>
          <a:p>
            <a:pPr lvl="2" algn="just"/>
            <a:r>
              <a:rPr lang="en-US" sz="2000" b="1" dirty="0">
                <a:solidFill>
                  <a:srgbClr val="C00000"/>
                </a:solidFill>
              </a:rPr>
              <a:t>ON / OFF</a:t>
            </a:r>
          </a:p>
          <a:p>
            <a:pPr lvl="2" algn="just"/>
            <a:r>
              <a:rPr lang="en-US" sz="2000" b="1" dirty="0">
                <a:solidFill>
                  <a:srgbClr val="C00000"/>
                </a:solidFill>
              </a:rPr>
              <a:t>TRUE / FALSE</a:t>
            </a:r>
          </a:p>
          <a:p>
            <a:pPr algn="just"/>
            <a:endParaRPr lang="en-US" sz="2000" b="1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For this, C++ has a </a:t>
            </a:r>
            <a:r>
              <a:rPr lang="en-US" sz="2000" b="1" dirty="0" err="1">
                <a:solidFill>
                  <a:srgbClr val="FF0000"/>
                </a:solidFill>
              </a:rPr>
              <a:t>bool</a:t>
            </a:r>
            <a:r>
              <a:rPr lang="en-US" sz="2000" b="1" dirty="0"/>
              <a:t> data type, which can take the values </a:t>
            </a:r>
            <a:r>
              <a:rPr lang="en-US" sz="2000" b="1" dirty="0">
                <a:solidFill>
                  <a:srgbClr val="FF0000"/>
                </a:solidFill>
              </a:rPr>
              <a:t>true (1)</a:t>
            </a:r>
            <a:r>
              <a:rPr lang="en-US" sz="2000" b="1" dirty="0"/>
              <a:t> or </a:t>
            </a:r>
            <a:r>
              <a:rPr lang="en-US" sz="2000" b="1" dirty="0">
                <a:solidFill>
                  <a:srgbClr val="FF0000"/>
                </a:solidFill>
              </a:rPr>
              <a:t>false (0)</a:t>
            </a:r>
            <a:r>
              <a:rPr lang="en-US" sz="2000" b="1" dirty="0"/>
              <a:t>.</a:t>
            </a:r>
          </a:p>
          <a:p>
            <a:pPr algn="just"/>
            <a:endParaRPr lang="en-US" sz="2000" b="1" dirty="0">
              <a:solidFill>
                <a:srgbClr val="FFC000"/>
              </a:solidFill>
            </a:endParaRPr>
          </a:p>
          <a:p>
            <a:pPr algn="just"/>
            <a:endParaRPr lang="en-US" sz="2000" b="1" dirty="0">
              <a:solidFill>
                <a:srgbClr val="FFC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200" b="1" u="sng" dirty="0">
                <a:solidFill>
                  <a:srgbClr val="C00000"/>
                </a:solidFill>
              </a:rPr>
              <a:t>Boolean Values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 </a:t>
            </a:r>
            <a:r>
              <a:rPr lang="en-US" sz="2000" b="1" dirty="0">
                <a:solidFill>
                  <a:srgbClr val="FF0000"/>
                </a:solidFill>
              </a:rPr>
              <a:t>boolean</a:t>
            </a:r>
            <a:r>
              <a:rPr lang="en-US" sz="2000" b="1" dirty="0"/>
              <a:t> variable is declared with the </a:t>
            </a:r>
            <a:r>
              <a:rPr lang="en-US" sz="2000" b="1" dirty="0">
                <a:solidFill>
                  <a:srgbClr val="FF0000"/>
                </a:solidFill>
              </a:rPr>
              <a:t>bool</a:t>
            </a:r>
            <a:r>
              <a:rPr lang="en-US" sz="2000" b="1" dirty="0"/>
              <a:t> keyword and can only take the values true or false:</a:t>
            </a:r>
          </a:p>
          <a:p>
            <a:pPr algn="just"/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Google Shape;150;p21"/>
          <p:cNvSpPr txBox="1">
            <a:spLocks/>
          </p:cNvSpPr>
          <p:nvPr/>
        </p:nvSpPr>
        <p:spPr>
          <a:xfrm>
            <a:off x="4539683" y="530631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defRPr sz="2400" b="1" i="0" u="none" strike="noStrike" cap="none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cap="all" dirty="0"/>
              <a:t>6. C++ Booleans</a:t>
            </a:r>
          </a:p>
        </p:txBody>
      </p:sp>
    </p:spTree>
    <p:extLst>
      <p:ext uri="{BB962C8B-B14F-4D97-AF65-F5344CB8AC3E}">
        <p14:creationId xmlns:p14="http://schemas.microsoft.com/office/powerpoint/2010/main" val="3811979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/>
          <p:cNvSpPr/>
          <p:nvPr/>
        </p:nvSpPr>
        <p:spPr>
          <a:xfrm>
            <a:off x="2310818" y="1159318"/>
            <a:ext cx="7612284" cy="20639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</a:rPr>
              <a:t>bool</a:t>
            </a:r>
            <a:r>
              <a:rPr lang="en-US" sz="2200" dirty="0"/>
              <a:t> </a:t>
            </a:r>
            <a:r>
              <a:rPr lang="en-US" sz="2200" dirty="0" err="1"/>
              <a:t>isCodingFun</a:t>
            </a:r>
            <a:r>
              <a:rPr lang="en-US" sz="2200" dirty="0"/>
              <a:t> = </a:t>
            </a:r>
            <a:r>
              <a:rPr lang="en-US" sz="2200" dirty="0">
                <a:solidFill>
                  <a:srgbClr val="FF0000"/>
                </a:solidFill>
              </a:rPr>
              <a:t>true</a:t>
            </a:r>
            <a:r>
              <a:rPr lang="en-US" sz="2200" dirty="0"/>
              <a:t>;</a:t>
            </a:r>
            <a:br>
              <a:rPr lang="en-US" sz="2200" dirty="0"/>
            </a:br>
            <a:r>
              <a:rPr lang="en-US" sz="2200" b="1" dirty="0">
                <a:solidFill>
                  <a:srgbClr val="C00000"/>
                </a:solidFill>
              </a:rPr>
              <a:t>bool </a:t>
            </a:r>
            <a:r>
              <a:rPr lang="en-US" sz="2200" dirty="0" err="1"/>
              <a:t>isFishTasty</a:t>
            </a:r>
            <a:r>
              <a:rPr lang="en-US" sz="2200" dirty="0"/>
              <a:t> = </a:t>
            </a:r>
            <a:r>
              <a:rPr lang="en-US" sz="2200" dirty="0">
                <a:solidFill>
                  <a:srgbClr val="FF0000"/>
                </a:solidFill>
              </a:rPr>
              <a:t>false</a:t>
            </a:r>
            <a:r>
              <a:rPr lang="en-US" sz="2200" dirty="0"/>
              <a:t>;</a:t>
            </a:r>
            <a:br>
              <a:rPr lang="en-US" sz="2200" dirty="0"/>
            </a:br>
            <a:r>
              <a:rPr lang="en-US" sz="2200" dirty="0"/>
              <a:t>cout &lt;&lt; </a:t>
            </a:r>
            <a:r>
              <a:rPr lang="en-US" sz="2200" dirty="0" err="1"/>
              <a:t>isCodingFun</a:t>
            </a:r>
            <a:r>
              <a:rPr lang="en-US" sz="2200" dirty="0"/>
              <a:t>;  	</a:t>
            </a:r>
            <a:r>
              <a:rPr lang="en-US" sz="2200" dirty="0">
                <a:solidFill>
                  <a:srgbClr val="00B050"/>
                </a:solidFill>
              </a:rPr>
              <a:t>// Outputs 1 (true)</a:t>
            </a:r>
            <a:br>
              <a:rPr lang="en-US" sz="2200" dirty="0">
                <a:solidFill>
                  <a:srgbClr val="00B050"/>
                </a:solidFill>
              </a:rPr>
            </a:br>
            <a:r>
              <a:rPr lang="en-US" sz="2200" dirty="0"/>
              <a:t>cout &lt;&lt; </a:t>
            </a:r>
            <a:r>
              <a:rPr lang="en-US" sz="2200" dirty="0" err="1"/>
              <a:t>isFishTasty</a:t>
            </a:r>
            <a:r>
              <a:rPr lang="en-US" sz="2200" dirty="0"/>
              <a:t>;  	</a:t>
            </a:r>
            <a:r>
              <a:rPr lang="en-US" sz="2200" dirty="0">
                <a:solidFill>
                  <a:srgbClr val="00B050"/>
                </a:solidFill>
              </a:rPr>
              <a:t>// Outputs 0 (false)</a:t>
            </a:r>
            <a:endParaRPr lang="en-US" sz="2200" dirty="0"/>
          </a:p>
        </p:txBody>
      </p:sp>
      <p:sp>
        <p:nvSpPr>
          <p:cNvPr id="4" name="مستطيل 3"/>
          <p:cNvSpPr/>
          <p:nvPr/>
        </p:nvSpPr>
        <p:spPr>
          <a:xfrm>
            <a:off x="580404" y="3634720"/>
            <a:ext cx="11031191" cy="2571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From the example above, you can read that: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/>
              <a:t>         </a:t>
            </a:r>
            <a:r>
              <a:rPr lang="en-US" sz="2200" b="1" dirty="0">
                <a:solidFill>
                  <a:srgbClr val="00B050"/>
                </a:solidFill>
              </a:rPr>
              <a:t>true value </a:t>
            </a:r>
            <a:r>
              <a:rPr lang="en-US" sz="2200" b="1" dirty="0"/>
              <a:t>returns </a:t>
            </a:r>
            <a:r>
              <a:rPr lang="en-US" sz="2200" b="1" dirty="0">
                <a:solidFill>
                  <a:srgbClr val="00B050"/>
                </a:solidFill>
              </a:rPr>
              <a:t>1.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B050"/>
                </a:solidFill>
              </a:rPr>
              <a:t>        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FF0000"/>
                </a:solidFill>
              </a:rPr>
              <a:t>false value</a:t>
            </a:r>
            <a:r>
              <a:rPr lang="en-US" sz="2200" b="1" dirty="0"/>
              <a:t> returns </a:t>
            </a:r>
            <a:r>
              <a:rPr lang="en-US" sz="2200" b="1" dirty="0">
                <a:solidFill>
                  <a:srgbClr val="FF0000"/>
                </a:solidFill>
              </a:rPr>
              <a:t>0.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However, it is more common to return </a:t>
            </a:r>
            <a:r>
              <a:rPr lang="en-US" sz="2200" b="1" dirty="0">
                <a:solidFill>
                  <a:srgbClr val="C00000"/>
                </a:solidFill>
              </a:rPr>
              <a:t>boolean</a:t>
            </a:r>
            <a:r>
              <a:rPr lang="en-US" sz="2200" b="1" dirty="0"/>
              <a:t> values from </a:t>
            </a:r>
            <a:r>
              <a:rPr lang="en-US" sz="2200" b="1" dirty="0">
                <a:solidFill>
                  <a:srgbClr val="C00000"/>
                </a:solidFill>
              </a:rPr>
              <a:t>boolean expressions</a:t>
            </a:r>
            <a:r>
              <a:rPr lang="en-US" sz="2200" b="1" dirty="0"/>
              <a:t>.</a:t>
            </a:r>
          </a:p>
        </p:txBody>
      </p:sp>
      <p:sp>
        <p:nvSpPr>
          <p:cNvPr id="8" name="Google Shape;150;p21"/>
          <p:cNvSpPr txBox="1">
            <a:spLocks/>
          </p:cNvSpPr>
          <p:nvPr/>
        </p:nvSpPr>
        <p:spPr>
          <a:xfrm>
            <a:off x="2859618" y="533401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defRPr sz="2400" b="1" i="0" u="none" strike="noStrike" cap="none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r>
              <a:rPr lang="en-US" cap="all" dirty="0"/>
              <a:t>Boolean Example</a:t>
            </a:r>
          </a:p>
        </p:txBody>
      </p:sp>
    </p:spTree>
    <p:extLst>
      <p:ext uri="{BB962C8B-B14F-4D97-AF65-F5344CB8AC3E}">
        <p14:creationId xmlns:p14="http://schemas.microsoft.com/office/powerpoint/2010/main" val="835624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/>
          <p:cNvSpPr/>
          <p:nvPr/>
        </p:nvSpPr>
        <p:spPr>
          <a:xfrm>
            <a:off x="671331" y="1522752"/>
            <a:ext cx="11262167" cy="1556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A </a:t>
            </a:r>
            <a:r>
              <a:rPr lang="en-US" sz="2200" b="1" dirty="0">
                <a:solidFill>
                  <a:srgbClr val="FF0000"/>
                </a:solidFill>
              </a:rPr>
              <a:t>Boolean expression</a:t>
            </a:r>
            <a:r>
              <a:rPr lang="en-US" sz="2200" dirty="0"/>
              <a:t> is a C++ expression that returns a </a:t>
            </a:r>
            <a:r>
              <a:rPr lang="en-US" sz="2200" b="1" dirty="0">
                <a:solidFill>
                  <a:srgbClr val="002060"/>
                </a:solidFill>
              </a:rPr>
              <a:t>boolean</a:t>
            </a:r>
            <a:r>
              <a:rPr lang="en-US" sz="2200" dirty="0"/>
              <a:t> value: 1 (true) or 0 (false).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You can use a comparison operator, such as the </a:t>
            </a:r>
            <a:r>
              <a:rPr lang="en-US" sz="2200" b="1" dirty="0">
                <a:solidFill>
                  <a:srgbClr val="002060"/>
                </a:solidFill>
              </a:rPr>
              <a:t>greater than</a:t>
            </a:r>
            <a:r>
              <a:rPr lang="en-US" sz="2200" dirty="0">
                <a:solidFill>
                  <a:srgbClr val="002060"/>
                </a:solidFill>
              </a:rPr>
              <a:t> </a:t>
            </a:r>
            <a:r>
              <a:rPr lang="en-US" sz="2200" dirty="0"/>
              <a:t>(&gt;) operator to find out if an expression (or a variable) is true:</a:t>
            </a:r>
          </a:p>
        </p:txBody>
      </p:sp>
      <p:sp>
        <p:nvSpPr>
          <p:cNvPr id="2" name="مستطيل 1"/>
          <p:cNvSpPr/>
          <p:nvPr/>
        </p:nvSpPr>
        <p:spPr>
          <a:xfrm>
            <a:off x="1169043" y="3505200"/>
            <a:ext cx="10185722" cy="110799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002060"/>
                </a:solidFill>
              </a:rPr>
              <a:t>int</a:t>
            </a:r>
            <a:r>
              <a:rPr lang="en-US" sz="2200" b="1" dirty="0">
                <a:solidFill>
                  <a:srgbClr val="002060"/>
                </a:solidFill>
              </a:rPr>
              <a:t> x = 10;</a:t>
            </a:r>
            <a:br>
              <a:rPr lang="en-US" sz="2200" b="1" dirty="0">
                <a:solidFill>
                  <a:srgbClr val="002060"/>
                </a:solidFill>
              </a:rPr>
            </a:br>
            <a:r>
              <a:rPr lang="en-US" sz="2200" b="1" dirty="0" err="1">
                <a:solidFill>
                  <a:srgbClr val="002060"/>
                </a:solidFill>
              </a:rPr>
              <a:t>int</a:t>
            </a:r>
            <a:r>
              <a:rPr lang="en-US" sz="2200" b="1" dirty="0">
                <a:solidFill>
                  <a:srgbClr val="002060"/>
                </a:solidFill>
              </a:rPr>
              <a:t> y = 9;</a:t>
            </a:r>
            <a:br>
              <a:rPr lang="en-US" sz="2200" b="1" dirty="0">
                <a:solidFill>
                  <a:srgbClr val="002060"/>
                </a:solidFill>
              </a:rPr>
            </a:br>
            <a:r>
              <a:rPr lang="en-US" sz="2200" b="1" dirty="0" err="1">
                <a:solidFill>
                  <a:srgbClr val="002060"/>
                </a:solidFill>
              </a:rPr>
              <a:t>cout</a:t>
            </a:r>
            <a:r>
              <a:rPr lang="en-US" sz="2200" b="1" dirty="0">
                <a:solidFill>
                  <a:srgbClr val="002060"/>
                </a:solidFill>
              </a:rPr>
              <a:t> &lt;&lt; (x &gt; y); 		</a:t>
            </a:r>
            <a:r>
              <a:rPr lang="en-US" sz="2200" b="1" dirty="0">
                <a:solidFill>
                  <a:srgbClr val="00B050"/>
                </a:solidFill>
              </a:rPr>
              <a:t>// returns 1 (true), because 10 is higher than 9</a:t>
            </a:r>
          </a:p>
        </p:txBody>
      </p:sp>
      <p:sp>
        <p:nvSpPr>
          <p:cNvPr id="3" name="مستطيل 2"/>
          <p:cNvSpPr/>
          <p:nvPr/>
        </p:nvSpPr>
        <p:spPr>
          <a:xfrm>
            <a:off x="1169041" y="4714388"/>
            <a:ext cx="10185724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 err="1"/>
              <a:t>int</a:t>
            </a:r>
            <a:r>
              <a:rPr lang="en-US" sz="2200" b="1" dirty="0"/>
              <a:t> x = 10;</a:t>
            </a:r>
            <a:br>
              <a:rPr lang="en-US" sz="2200" b="1" dirty="0"/>
            </a:br>
            <a:r>
              <a:rPr lang="en-US" sz="2200" b="1" dirty="0" err="1"/>
              <a:t>cout</a:t>
            </a:r>
            <a:r>
              <a:rPr lang="en-US" sz="2200" b="1" dirty="0"/>
              <a:t> &lt;&lt; (x == 10);  	</a:t>
            </a:r>
            <a:r>
              <a:rPr lang="en-US" sz="2200" b="1" dirty="0">
                <a:solidFill>
                  <a:srgbClr val="00B050"/>
                </a:solidFill>
              </a:rPr>
              <a:t>// returns 1 (true), because the value of x is equal to 10</a:t>
            </a:r>
          </a:p>
        </p:txBody>
      </p:sp>
      <p:sp>
        <p:nvSpPr>
          <p:cNvPr id="8" name="Google Shape;150;p21"/>
          <p:cNvSpPr txBox="1">
            <a:spLocks/>
          </p:cNvSpPr>
          <p:nvPr/>
        </p:nvSpPr>
        <p:spPr>
          <a:xfrm>
            <a:off x="3962400" y="533401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defRPr sz="2400" b="1" i="0" u="none" strike="noStrike" cap="none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cap="all" dirty="0"/>
              <a:t>Boolean Expression</a:t>
            </a:r>
          </a:p>
        </p:txBody>
      </p:sp>
    </p:spTree>
    <p:extLst>
      <p:ext uri="{BB962C8B-B14F-4D97-AF65-F5344CB8AC3E}">
        <p14:creationId xmlns:p14="http://schemas.microsoft.com/office/powerpoint/2010/main" val="3334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/>
          <p:cNvSpPr/>
          <p:nvPr/>
        </p:nvSpPr>
        <p:spPr>
          <a:xfrm>
            <a:off x="1739516" y="1963075"/>
            <a:ext cx="9073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6527" y="1752600"/>
            <a:ext cx="1031304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#include &lt;</a:t>
            </a:r>
            <a:r>
              <a:rPr lang="en-US" sz="2200" b="1" dirty="0" err="1"/>
              <a:t>iostream</a:t>
            </a:r>
            <a:r>
              <a:rPr lang="en-US" sz="2200" b="1" dirty="0"/>
              <a:t>&gt;</a:t>
            </a:r>
          </a:p>
          <a:p>
            <a:r>
              <a:rPr lang="en-US" sz="2200" b="1" dirty="0"/>
              <a:t>using namespace </a:t>
            </a:r>
            <a:r>
              <a:rPr lang="en-US" sz="2200" b="1" dirty="0" err="1"/>
              <a:t>std</a:t>
            </a:r>
            <a:r>
              <a:rPr lang="en-US" sz="2200" b="1" dirty="0"/>
              <a:t>;</a:t>
            </a:r>
          </a:p>
          <a:p>
            <a:endParaRPr lang="en-US" sz="2200" b="1" dirty="0"/>
          </a:p>
          <a:p>
            <a:r>
              <a:rPr lang="en-US" sz="2200" b="1" dirty="0" err="1"/>
              <a:t>int</a:t>
            </a:r>
            <a:r>
              <a:rPr lang="en-US" sz="2200" b="1" dirty="0"/>
              <a:t> main() {</a:t>
            </a:r>
          </a:p>
          <a:p>
            <a:r>
              <a:rPr lang="en-US" sz="2200" b="1" dirty="0"/>
              <a:t>  </a:t>
            </a:r>
            <a:r>
              <a:rPr lang="en-US" sz="2200" b="1" dirty="0" err="1"/>
              <a:t>int</a:t>
            </a:r>
            <a:r>
              <a:rPr lang="en-US" sz="2200" b="1" dirty="0"/>
              <a:t> x = 5;</a:t>
            </a:r>
          </a:p>
          <a:p>
            <a:r>
              <a:rPr lang="en-US" sz="2200" b="1" dirty="0"/>
              <a:t>  </a:t>
            </a:r>
            <a:r>
              <a:rPr lang="en-US" sz="2200" b="1" dirty="0" err="1"/>
              <a:t>int</a:t>
            </a:r>
            <a:r>
              <a:rPr lang="en-US" sz="2200" b="1" dirty="0"/>
              <a:t> y = 3;</a:t>
            </a:r>
          </a:p>
          <a:p>
            <a:endParaRPr lang="en-US" sz="2200" b="1" dirty="0"/>
          </a:p>
          <a:p>
            <a:r>
              <a:rPr lang="en-US" sz="2200" b="1" dirty="0"/>
              <a:t>  </a:t>
            </a:r>
            <a:r>
              <a:rPr lang="en-US" sz="2200" b="1" dirty="0">
                <a:solidFill>
                  <a:srgbClr val="00B050"/>
                </a:solidFill>
              </a:rPr>
              <a:t>// returns false (0) because ! (not) is used to reverse the result</a:t>
            </a:r>
            <a:endParaRPr lang="en-US" sz="2200" b="1" dirty="0"/>
          </a:p>
          <a:p>
            <a:r>
              <a:rPr lang="en-US" sz="2200" b="1" dirty="0"/>
              <a:t>  </a:t>
            </a:r>
            <a:r>
              <a:rPr lang="en-US" sz="2200" b="1" dirty="0" err="1"/>
              <a:t>cout</a:t>
            </a:r>
            <a:r>
              <a:rPr lang="en-US" sz="2200" b="1" dirty="0"/>
              <a:t> &lt;&lt; (!(x &gt; 3 &amp;&amp; x &lt; 10)); </a:t>
            </a:r>
          </a:p>
          <a:p>
            <a:endParaRPr lang="en-US" sz="2200" b="1" dirty="0"/>
          </a:p>
          <a:p>
            <a:r>
              <a:rPr lang="en-US" sz="2200" b="1" dirty="0"/>
              <a:t>return 0;</a:t>
            </a:r>
          </a:p>
          <a:p>
            <a:r>
              <a:rPr lang="en-US" sz="2200" b="1" dirty="0"/>
              <a:t>}</a:t>
            </a:r>
            <a:endParaRPr lang="ar-EG" sz="2200" b="1" dirty="0"/>
          </a:p>
        </p:txBody>
      </p:sp>
      <p:sp>
        <p:nvSpPr>
          <p:cNvPr id="8" name="Google Shape;150;p21"/>
          <p:cNvSpPr txBox="1">
            <a:spLocks/>
          </p:cNvSpPr>
          <p:nvPr/>
        </p:nvSpPr>
        <p:spPr>
          <a:xfrm>
            <a:off x="3997124" y="579700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defRPr sz="2400" b="1" i="0" u="none" strike="noStrike" cap="none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cap="all" dirty="0"/>
              <a:t>C++ Logical Operators</a:t>
            </a:r>
          </a:p>
        </p:txBody>
      </p:sp>
    </p:spTree>
    <p:extLst>
      <p:ext uri="{BB962C8B-B14F-4D97-AF65-F5344CB8AC3E}">
        <p14:creationId xmlns:p14="http://schemas.microsoft.com/office/powerpoint/2010/main" val="45176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algn="r"/>
            <a:fld id="{00000000-1234-1234-1234-123412341234}" type="slidenum">
              <a:rPr lang="en-US" sz="1050">
                <a:solidFill>
                  <a:srgbClr val="FF0000"/>
                </a:solidFill>
              </a:rPr>
              <a:pPr algn="r"/>
              <a:t>17</a:t>
            </a:fld>
            <a:endParaRPr sz="1050">
              <a:solidFill>
                <a:srgbClr val="FF0000"/>
              </a:solidFill>
            </a:endParaRPr>
          </a:p>
        </p:txBody>
      </p:sp>
      <p:sp>
        <p:nvSpPr>
          <p:cNvPr id="457" name="Google Shape;457;p41"/>
          <p:cNvSpPr txBox="1">
            <a:spLocks noGrp="1"/>
          </p:cNvSpPr>
          <p:nvPr>
            <p:ph type="title" idx="4294967295"/>
          </p:nvPr>
        </p:nvSpPr>
        <p:spPr>
          <a:xfrm>
            <a:off x="3287210" y="0"/>
            <a:ext cx="6705600" cy="546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C00000"/>
                </a:solidFill>
              </a:rPr>
              <a:t>Increment and Decrement Operators</a:t>
            </a:r>
            <a:endParaRPr sz="2400" b="1" dirty="0">
              <a:solidFill>
                <a:srgbClr val="C00000"/>
              </a:solidFill>
            </a:endParaRPr>
          </a:p>
        </p:txBody>
      </p:sp>
      <p:sp>
        <p:nvSpPr>
          <p:cNvPr id="458" name="Google Shape;458;p41"/>
          <p:cNvSpPr txBox="1">
            <a:spLocks noGrp="1"/>
          </p:cNvSpPr>
          <p:nvPr>
            <p:ph idx="4294967295"/>
          </p:nvPr>
        </p:nvSpPr>
        <p:spPr>
          <a:xfrm>
            <a:off x="722936" y="1125960"/>
            <a:ext cx="8763000" cy="391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rgbClr val="538CD5"/>
              </a:buClr>
              <a:buSzPts val="3000"/>
            </a:pPr>
            <a:r>
              <a:rPr lang="en-US" sz="2000" b="1" dirty="0">
                <a:ea typeface="Times New Roman"/>
                <a:cs typeface="Times New Roman"/>
                <a:sym typeface="Times New Roman"/>
              </a:rPr>
              <a:t>Increment operator: </a:t>
            </a:r>
            <a:r>
              <a:rPr lang="en-US" sz="2000" b="1" dirty="0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increment variable by 1</a:t>
            </a:r>
            <a:endParaRPr sz="2000" b="1" dirty="0"/>
          </a:p>
          <a:p>
            <a:pPr marL="685800" lvl="1" indent="-342900">
              <a:spcBef>
                <a:spcPts val="300"/>
              </a:spcBef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sz="2000" b="1" dirty="0">
                <a:ea typeface="Times New Roman"/>
                <a:cs typeface="Times New Roman"/>
                <a:sym typeface="Times New Roman"/>
              </a:rPr>
              <a:t>Pre-increment: ++variable    (prefix)</a:t>
            </a:r>
            <a:endParaRPr sz="2000" b="1" dirty="0"/>
          </a:p>
          <a:p>
            <a:pPr marL="685800" lvl="1" indent="-342900">
              <a:spcBef>
                <a:spcPts val="300"/>
              </a:spcBef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sz="2000" b="1" dirty="0">
                <a:ea typeface="Times New Roman"/>
                <a:cs typeface="Times New Roman"/>
                <a:sym typeface="Times New Roman"/>
              </a:rPr>
              <a:t>Post-increment: variable++   (postfix) </a:t>
            </a:r>
            <a:endParaRPr sz="2000" b="1" dirty="0"/>
          </a:p>
          <a:p>
            <a:pPr marL="257175" indent="-114300">
              <a:spcBef>
                <a:spcPts val="450"/>
              </a:spcBef>
              <a:buClr>
                <a:srgbClr val="538CD5"/>
              </a:buClr>
              <a:buSzPts val="3000"/>
              <a:buNone/>
            </a:pPr>
            <a:endParaRPr sz="2000" b="1" dirty="0">
              <a:ea typeface="Times New Roman"/>
              <a:cs typeface="Times New Roman"/>
              <a:sym typeface="Times New Roman"/>
            </a:endParaRPr>
          </a:p>
          <a:p>
            <a:pPr marL="257175" indent="-257175">
              <a:spcBef>
                <a:spcPts val="450"/>
              </a:spcBef>
              <a:buClr>
                <a:srgbClr val="538CD5"/>
              </a:buClr>
              <a:buSzPts val="3000"/>
            </a:pPr>
            <a:r>
              <a:rPr lang="en-US" sz="2000" b="1" dirty="0">
                <a:ea typeface="Times New Roman"/>
                <a:cs typeface="Times New Roman"/>
                <a:sym typeface="Times New Roman"/>
              </a:rPr>
              <a:t>Decrement operator: </a:t>
            </a:r>
            <a:r>
              <a:rPr lang="en-US" sz="2000" b="1" dirty="0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decrement variable by 1</a:t>
            </a:r>
            <a:endParaRPr sz="2000" b="1" dirty="0"/>
          </a:p>
          <a:p>
            <a:pPr marL="685800" lvl="1" indent="-342900">
              <a:spcBef>
                <a:spcPts val="300"/>
              </a:spcBef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sz="2000" b="1" dirty="0">
                <a:ea typeface="Times New Roman"/>
                <a:cs typeface="Times New Roman"/>
                <a:sym typeface="Times New Roman"/>
              </a:rPr>
              <a:t>Pre-decrement: --variable</a:t>
            </a:r>
            <a:endParaRPr sz="2000" b="1" dirty="0"/>
          </a:p>
          <a:p>
            <a:pPr marL="685800" lvl="1" indent="-342900">
              <a:spcBef>
                <a:spcPts val="300"/>
              </a:spcBef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sz="2000" b="1" dirty="0">
                <a:ea typeface="Times New Roman"/>
                <a:cs typeface="Times New Roman"/>
                <a:sym typeface="Times New Roman"/>
              </a:rPr>
              <a:t>Post-decrement: variable --</a:t>
            </a:r>
            <a:endParaRPr sz="2000" b="1" dirty="0"/>
          </a:p>
          <a:p>
            <a:pPr marL="257175" lvl="1" indent="-161925">
              <a:spcBef>
                <a:spcPts val="300"/>
              </a:spcBef>
              <a:buClr>
                <a:schemeClr val="dk1"/>
              </a:buClr>
              <a:buSzPts val="2000"/>
              <a:buNone/>
            </a:pPr>
            <a:endParaRPr sz="2000" b="1" dirty="0">
              <a:solidFill>
                <a:srgbClr val="FF0000"/>
              </a:solidFill>
              <a:ea typeface="Times New Roman"/>
              <a:cs typeface="Times New Roman"/>
              <a:sym typeface="Times New Roman"/>
            </a:endParaRPr>
          </a:p>
          <a:p>
            <a:pPr marL="257175" lvl="1" indent="-257175">
              <a:spcBef>
                <a:spcPts val="300"/>
              </a:spcBef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Examples :</a:t>
            </a:r>
            <a:endParaRPr sz="2000" b="1" dirty="0"/>
          </a:p>
          <a:p>
            <a:pPr marL="1200150" lvl="3" indent="-171450">
              <a:spcBef>
                <a:spcPts val="300"/>
              </a:spcBef>
              <a:buClr>
                <a:schemeClr val="dk1"/>
              </a:buClr>
              <a:buSzPts val="2000"/>
              <a:buNone/>
            </a:pPr>
            <a:r>
              <a:rPr lang="en-US" sz="2000" b="1" dirty="0">
                <a:ea typeface="Times New Roman"/>
                <a:cs typeface="Times New Roman"/>
                <a:sym typeface="Times New Roman"/>
              </a:rPr>
              <a:t>++K  ,  K++  	//</a:t>
            </a:r>
            <a:r>
              <a:rPr lang="en-US" sz="2000" b="1" dirty="0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k= K+1</a:t>
            </a:r>
            <a:endParaRPr sz="2000" b="1" dirty="0"/>
          </a:p>
          <a:p>
            <a:pPr marL="1200150" lvl="3" indent="-171450">
              <a:spcBef>
                <a:spcPts val="300"/>
              </a:spcBef>
              <a:buClr>
                <a:schemeClr val="dk1"/>
              </a:buClr>
              <a:buSzPts val="2000"/>
              <a:buNone/>
            </a:pPr>
            <a:r>
              <a:rPr lang="en-US" sz="2000" b="1" dirty="0">
                <a:ea typeface="Times New Roman"/>
                <a:cs typeface="Times New Roman"/>
                <a:sym typeface="Times New Roman"/>
              </a:rPr>
              <a:t>  --K    ,  K--  	//</a:t>
            </a:r>
            <a:r>
              <a:rPr lang="en-US" sz="2000" b="1" dirty="0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K= K-1</a:t>
            </a:r>
            <a:endParaRPr sz="2000" b="1" dirty="0"/>
          </a:p>
          <a:p>
            <a:pPr marL="257175" indent="-257175">
              <a:spcBef>
                <a:spcPts val="360"/>
              </a:spcBef>
              <a:buClr>
                <a:srgbClr val="538CD5"/>
              </a:buClr>
              <a:buSzPts val="2400"/>
              <a:buNone/>
            </a:pPr>
            <a:endParaRPr sz="2000" b="1" dirty="0"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476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18</a:t>
            </a:fld>
            <a:endParaRPr/>
          </a:p>
        </p:txBody>
      </p:sp>
      <p:sp>
        <p:nvSpPr>
          <p:cNvPr id="464" name="Google Shape;464;p42"/>
          <p:cNvSpPr txBox="1">
            <a:spLocks noGrp="1"/>
          </p:cNvSpPr>
          <p:nvPr>
            <p:ph type="title" idx="4294967295"/>
          </p:nvPr>
        </p:nvSpPr>
        <p:spPr>
          <a:xfrm>
            <a:off x="2737441" y="-111580"/>
            <a:ext cx="833763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C00000"/>
                </a:solidFill>
              </a:rPr>
              <a:t>Increment and Decrement Operators</a:t>
            </a:r>
            <a:endParaRPr sz="2400" b="1" dirty="0">
              <a:solidFill>
                <a:srgbClr val="C00000"/>
              </a:solidFill>
            </a:endParaRPr>
          </a:p>
        </p:txBody>
      </p:sp>
      <p:sp>
        <p:nvSpPr>
          <p:cNvPr id="465" name="Google Shape;465;p42"/>
          <p:cNvSpPr txBox="1">
            <a:spLocks noGrp="1"/>
          </p:cNvSpPr>
          <p:nvPr>
            <p:ph idx="4294967295"/>
          </p:nvPr>
        </p:nvSpPr>
        <p:spPr>
          <a:xfrm>
            <a:off x="547357" y="1227533"/>
            <a:ext cx="11097285" cy="30595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If the value produced by ++ or – – is not used in an expression, it does not matter whether it is a pre or a post increment (or decrement).</a:t>
            </a:r>
            <a:endParaRPr sz="20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buClr>
                <a:srgbClr val="0070C0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 When ++ (or  – –) is used before the variable name, the computer first increments (or decrements) the value of the variable and then uses its new value to evaluate the expression.</a:t>
            </a:r>
            <a:endParaRPr sz="20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buClr>
                <a:srgbClr val="0070C0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When ++ (or  – –) is used after the variable name, the computer uses the current value of the variable to evaluate the expression, and then it increments (or decrements) the value of the variable.</a:t>
            </a:r>
            <a:endParaRPr sz="2000" dirty="0">
              <a:solidFill>
                <a:srgbClr val="0070C0"/>
              </a:solidFill>
            </a:endParaRPr>
          </a:p>
          <a:p>
            <a:pPr marL="257175" indent="-161925">
              <a:spcBef>
                <a:spcPts val="300"/>
              </a:spcBef>
              <a:buClr>
                <a:srgbClr val="538CD5"/>
              </a:buClr>
              <a:buSzPts val="2000"/>
              <a:buNone/>
            </a:pPr>
            <a:endParaRPr sz="2000" dirty="0">
              <a:solidFill>
                <a:srgbClr val="0070C0"/>
              </a:solidFill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4010025" y="4820752"/>
            <a:ext cx="1885950" cy="68477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x = 5;</a:t>
            </a:r>
            <a:endParaRPr sz="2000" dirty="0"/>
          </a:p>
          <a:p>
            <a:r>
              <a:rPr lang="en-US" sz="2000" b="1" dirty="0" err="1">
                <a:solidFill>
                  <a:srgbClr val="FF0000"/>
                </a:solidFill>
                <a:ea typeface="Courier New"/>
                <a:cs typeface="Courier New"/>
                <a:sym typeface="Courier New"/>
              </a:rPr>
              <a:t>Cout</a:t>
            </a:r>
            <a:r>
              <a:rPr lang="en-US" sz="2000" b="1" dirty="0">
                <a:solidFill>
                  <a:srgbClr val="FF0000"/>
                </a:solidFill>
                <a:ea typeface="Courier New"/>
                <a:cs typeface="Courier New"/>
                <a:sym typeface="Courier New"/>
              </a:rPr>
              <a:t> &lt;&lt; ++x;</a:t>
            </a:r>
            <a:endParaRPr sz="2000" dirty="0"/>
          </a:p>
        </p:txBody>
      </p:sp>
      <p:sp>
        <p:nvSpPr>
          <p:cNvPr id="468" name="Google Shape;468;p42"/>
          <p:cNvSpPr/>
          <p:nvPr/>
        </p:nvSpPr>
        <p:spPr>
          <a:xfrm>
            <a:off x="4010025" y="5630467"/>
            <a:ext cx="1885950" cy="68477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x = 5;</a:t>
            </a:r>
            <a:endParaRPr sz="2000" dirty="0"/>
          </a:p>
          <a:p>
            <a:r>
              <a:rPr lang="en-US" sz="2000" b="1" dirty="0">
                <a:solidFill>
                  <a:srgbClr val="FF0000"/>
                </a:solidFill>
                <a:ea typeface="Courier New"/>
                <a:cs typeface="Courier New"/>
                <a:sym typeface="Courier New"/>
              </a:rPr>
              <a:t>Cout &lt;&lt; x++;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50BD68-691F-5F31-8909-94989481F2CC}"/>
              </a:ext>
            </a:extLst>
          </p:cNvPr>
          <p:cNvSpPr txBox="1"/>
          <p:nvPr/>
        </p:nvSpPr>
        <p:spPr>
          <a:xfrm>
            <a:off x="385311" y="4203367"/>
            <a:ext cx="6094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spcBef>
                <a:spcPts val="300"/>
              </a:spcBef>
              <a:buClr>
                <a:srgbClr val="538CD5"/>
              </a:buClr>
              <a:buSzPts val="2000"/>
            </a:pPr>
            <a:r>
              <a:rPr lang="en-US" sz="2200" b="1" u="sng" dirty="0">
                <a:solidFill>
                  <a:srgbClr val="002060"/>
                </a:solidFill>
              </a:rPr>
              <a:t>There is a difference between the following :</a:t>
            </a:r>
            <a:endParaRPr lang="en-US" sz="2200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7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4615405" y="528360"/>
            <a:ext cx="65908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defRPr sz="2400" b="1" i="0" u="none" strike="noStrike" cap="none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sz="2800" dirty="0"/>
              <a:t>7. C++ Strings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73193" y="1182356"/>
            <a:ext cx="10020579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+mn-lt"/>
              </a:rPr>
              <a:t>Strings</a:t>
            </a:r>
            <a:r>
              <a:rPr lang="en-US" sz="2200" b="1" dirty="0">
                <a:latin typeface="+mn-lt"/>
              </a:rPr>
              <a:t> are used for storing text.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A string variable contains a collection of characters surrounded by 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double quotes</a:t>
            </a:r>
            <a:r>
              <a:rPr lang="en-US" sz="2200" b="1" dirty="0">
                <a:latin typeface="+mn-lt"/>
              </a:rPr>
              <a:t>.  (i.e. 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“</a:t>
            </a:r>
            <a:r>
              <a:rPr lang="en-US" sz="2200" dirty="0">
                <a:solidFill>
                  <a:srgbClr val="C00000"/>
                </a:solidFill>
              </a:rPr>
              <a:t>Hello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“</a:t>
            </a:r>
            <a:r>
              <a:rPr lang="en-US" sz="2200" dirty="0">
                <a:solidFill>
                  <a:srgbClr val="C00000"/>
                </a:solidFill>
              </a:rPr>
              <a:t> )</a:t>
            </a:r>
            <a:endParaRPr lang="en-US" sz="2200" b="1" dirty="0"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To use strings, you must include an additional header file in the source code, the 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&lt;string&gt; </a:t>
            </a:r>
            <a:r>
              <a:rPr lang="en-US" sz="2200" b="1" dirty="0">
                <a:latin typeface="+mn-lt"/>
              </a:rPr>
              <a:t>library: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002060"/>
                </a:solidFill>
                <a:latin typeface="+mn-lt"/>
              </a:rPr>
              <a:t>Example:</a:t>
            </a:r>
          </a:p>
          <a:p>
            <a:pPr eaLnBrk="1" hangingPunct="1"/>
            <a:r>
              <a:rPr lang="en-US" sz="2200" dirty="0">
                <a:latin typeface="+mn-lt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+mn-lt"/>
              </a:rPr>
              <a:t>// Include the string library</a:t>
            </a:r>
            <a:br>
              <a:rPr lang="en-US" sz="2200" dirty="0">
                <a:solidFill>
                  <a:srgbClr val="00B050"/>
                </a:solidFill>
                <a:latin typeface="+mn-lt"/>
              </a:rPr>
            </a:br>
            <a:r>
              <a:rPr lang="en-US" sz="2200" dirty="0">
                <a:latin typeface="+mn-lt"/>
              </a:rPr>
              <a:t>	                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#include &lt;string&gt;</a:t>
            </a:r>
            <a:br>
              <a:rPr lang="en-US" sz="2200" b="1" dirty="0">
                <a:solidFill>
                  <a:srgbClr val="C00000"/>
                </a:solidFill>
                <a:latin typeface="+mn-lt"/>
              </a:rPr>
            </a:b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+mn-lt"/>
              </a:rPr>
              <a:t>// Create a string variable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	               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string</a:t>
            </a:r>
            <a:r>
              <a:rPr lang="en-US" sz="2200" dirty="0">
                <a:latin typeface="+mn-lt"/>
              </a:rPr>
              <a:t> greeting = 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"Hello"</a:t>
            </a:r>
            <a:r>
              <a:rPr lang="en-US" sz="2200" dirty="0">
                <a:latin typeface="+mn-lt"/>
              </a:rPr>
              <a:t>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9BF5C-3810-6FEF-005B-8D1256FA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8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09" y="1002793"/>
            <a:ext cx="8272462" cy="760810"/>
          </a:xfrm>
        </p:spPr>
        <p:txBody>
          <a:bodyPr/>
          <a:lstStyle/>
          <a:p>
            <a:pPr>
              <a:defRPr/>
            </a:pPr>
            <a:r>
              <a:rPr lang="en-US" sz="3200" b="1" u="sng" dirty="0"/>
              <a:t>Course Learning Objectives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379400" y="2778760"/>
            <a:ext cx="11433200" cy="2758678"/>
          </a:xfrm>
        </p:spPr>
        <p:txBody>
          <a:bodyPr rtlCol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Explain and define fundamental programming concepts, including variables, data types, the sequential nature of program execution, and basic program input/output (I/O).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b="1" dirty="0">
                <a:solidFill>
                  <a:schemeClr val="accent6">
                    <a:lumMod val="75000"/>
                  </a:schemeClr>
                </a:solidFill>
              </a:rPr>
              <a:t>Trace and debug simple programs to identify and correct basic syntax and logical errors.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Apply basic programing concepts, such as conditional statements, loops, and functions, to solve small scale computational problems.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Decompose problems into smaller, manageable subroutines, and implement basic functions to enhance code modularity and reusability.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14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Collaborate with peers Work in a team to design and implement a software project that meets specific functional requirements.</a:t>
            </a:r>
          </a:p>
        </p:txBody>
      </p:sp>
      <p:sp>
        <p:nvSpPr>
          <p:cNvPr id="23557" name="Slide Number Placeholder 3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0994812" y="6444943"/>
            <a:ext cx="770468" cy="365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Gill Sans MT" panose="020B0502020104020203" pitchFamily="34" charset="0"/>
              </a:defRPr>
            </a:lvl1pPr>
            <a:lvl2pPr marL="417908" indent="-160734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642934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900107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157281" indent="-128587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5pPr>
            <a:lvl6pPr marL="1500178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6pPr>
            <a:lvl7pPr marL="1843076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7pPr>
            <a:lvl8pPr marL="2185975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8pPr>
            <a:lvl9pPr marL="2528872" indent="-128587" fontAlgn="base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>
                <a:solidFill>
                  <a:schemeClr val="tx2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8BF91E0-0E5B-4EFC-98D2-085973D90B5B}" type="slidenum">
              <a:rPr lang="en-US" altLang="en-US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dirty="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F200A-3FAB-3CF9-1CEA-EDDAA77C3B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490" y="848606"/>
            <a:ext cx="1973580" cy="75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51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962400" y="36779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defRPr sz="2400" b="0" i="0" u="none" strike="noStrike" cap="none">
                <a:solidFill>
                  <a:srgbClr val="FF0000"/>
                </a:solidFill>
                <a:latin typeface="Roboto Slab"/>
                <a:ea typeface="Roboto Slab"/>
                <a:cs typeface="Roboto Slab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String Concatenation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65366" y="789136"/>
            <a:ext cx="10581054" cy="551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The 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+</a:t>
            </a:r>
            <a:r>
              <a:rPr lang="en-US" sz="2200" b="1" dirty="0">
                <a:latin typeface="+mn-lt"/>
              </a:rPr>
              <a:t> operator can be used between strings to add them together to make a new string. This is called concatenation.</a:t>
            </a: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b="1" dirty="0">
              <a:latin typeface="+mn-lt"/>
            </a:endParaRPr>
          </a:p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u="sng" dirty="0">
                <a:solidFill>
                  <a:srgbClr val="002060"/>
                </a:solidFill>
                <a:latin typeface="+mn-lt"/>
              </a:rPr>
              <a:t>Example:</a:t>
            </a:r>
          </a:p>
          <a:p>
            <a:pPr eaLnBrk="1" hangingPunct="1">
              <a:lnSpc>
                <a:spcPct val="150000"/>
              </a:lnSpc>
            </a:pPr>
            <a:r>
              <a:rPr lang="en-US" sz="2200" b="1" dirty="0">
                <a:latin typeface="+mn-lt"/>
              </a:rPr>
              <a:t>	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string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firstName</a:t>
            </a:r>
            <a:r>
              <a:rPr lang="en-US" sz="2200" dirty="0">
                <a:latin typeface="+mn-lt"/>
              </a:rPr>
              <a:t> = 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“Haitham "</a:t>
            </a:r>
            <a:r>
              <a:rPr lang="en-US" sz="2200" dirty="0">
                <a:latin typeface="+mn-lt"/>
              </a:rPr>
              <a:t>;</a:t>
            </a:r>
          </a:p>
          <a:p>
            <a:pPr eaLnBrk="1" hangingPunct="1">
              <a:lnSpc>
                <a:spcPct val="150000"/>
              </a:lnSpc>
            </a:pPr>
            <a:r>
              <a:rPr lang="en-US" sz="2200" dirty="0">
                <a:latin typeface="+mn-lt"/>
              </a:rPr>
              <a:t>	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string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lastName</a:t>
            </a:r>
            <a:r>
              <a:rPr lang="en-US" sz="2200" dirty="0">
                <a:latin typeface="+mn-lt"/>
              </a:rPr>
              <a:t> = 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“El-Ghareeb"</a:t>
            </a:r>
            <a:r>
              <a:rPr lang="en-US" sz="2200" dirty="0">
                <a:latin typeface="+mn-lt"/>
              </a:rPr>
              <a:t>;</a:t>
            </a:r>
          </a:p>
          <a:p>
            <a:pPr eaLnBrk="1" hangingPunct="1">
              <a:lnSpc>
                <a:spcPct val="150000"/>
              </a:lnSpc>
            </a:pPr>
            <a:r>
              <a:rPr lang="en-US" sz="2200" dirty="0">
                <a:latin typeface="+mn-lt"/>
              </a:rPr>
              <a:t>	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string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fullName</a:t>
            </a:r>
            <a:r>
              <a:rPr lang="en-US" sz="2200" dirty="0">
                <a:latin typeface="+mn-lt"/>
              </a:rPr>
              <a:t> =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firstName</a:t>
            </a:r>
            <a:r>
              <a:rPr lang="en-US" sz="2200" dirty="0">
                <a:latin typeface="+mn-lt"/>
              </a:rPr>
              <a:t>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+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lastName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;</a:t>
            </a:r>
          </a:p>
          <a:p>
            <a:pPr eaLnBrk="1" hangingPunct="1">
              <a:lnSpc>
                <a:spcPct val="150000"/>
              </a:lnSpc>
            </a:pPr>
            <a:r>
              <a:rPr lang="en-US" sz="2200" dirty="0">
                <a:latin typeface="+mn-lt"/>
              </a:rPr>
              <a:t>	</a:t>
            </a:r>
            <a:r>
              <a:rPr lang="en-US" sz="2200" b="1" dirty="0" err="1">
                <a:solidFill>
                  <a:srgbClr val="002060"/>
                </a:solidFill>
                <a:latin typeface="+mn-lt"/>
              </a:rPr>
              <a:t>cout</a:t>
            </a:r>
            <a:r>
              <a:rPr lang="en-US" sz="2200" dirty="0">
                <a:latin typeface="+mn-lt"/>
              </a:rPr>
              <a:t> &lt;&lt; </a:t>
            </a:r>
            <a:r>
              <a:rPr lang="en-US" sz="2200" dirty="0" err="1">
                <a:latin typeface="+mn-lt"/>
              </a:rPr>
              <a:t>fullName</a:t>
            </a:r>
            <a:r>
              <a:rPr lang="en-US" sz="2200" dirty="0">
                <a:latin typeface="+mn-lt"/>
              </a:rPr>
              <a:t>;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+mn-lt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dirty="0">
                <a:latin typeface="+mn-lt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+mn-lt"/>
              </a:rPr>
              <a:t>//add space using " " or ' '</a:t>
            </a:r>
            <a:endParaRPr lang="en-US" sz="2200" dirty="0">
              <a:latin typeface="+mn-lt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dirty="0">
                <a:latin typeface="+mn-lt"/>
              </a:rPr>
              <a:t>	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string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fullName</a:t>
            </a:r>
            <a:r>
              <a:rPr lang="en-US" sz="2200" dirty="0">
                <a:latin typeface="+mn-lt"/>
              </a:rPr>
              <a:t> = </a:t>
            </a:r>
            <a:r>
              <a:rPr lang="en-US" sz="2200" dirty="0" err="1">
                <a:latin typeface="+mn-lt"/>
              </a:rPr>
              <a:t>firstName</a:t>
            </a:r>
            <a:r>
              <a:rPr lang="en-US" sz="2200" dirty="0">
                <a:latin typeface="+mn-lt"/>
              </a:rPr>
              <a:t> +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" "</a:t>
            </a:r>
            <a:r>
              <a:rPr lang="en-US" sz="2200" dirty="0">
                <a:latin typeface="+mn-lt"/>
              </a:rPr>
              <a:t> + </a:t>
            </a:r>
            <a:r>
              <a:rPr lang="en-US" sz="2200" dirty="0" err="1">
                <a:latin typeface="+mn-lt"/>
              </a:rPr>
              <a:t>lastName</a:t>
            </a:r>
            <a:r>
              <a:rPr lang="en-US" sz="2200" dirty="0">
                <a:latin typeface="+mn-lt"/>
              </a:rPr>
              <a:t>;  </a:t>
            </a:r>
            <a:endParaRPr lang="en-US" sz="2200" dirty="0">
              <a:solidFill>
                <a:srgbClr val="00B050"/>
              </a:solidFill>
              <a:latin typeface="+mn-lt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dirty="0">
                <a:latin typeface="+mn-lt"/>
              </a:rPr>
              <a:t>	</a:t>
            </a:r>
            <a:r>
              <a:rPr lang="en-US" sz="2200" b="1" dirty="0" err="1">
                <a:solidFill>
                  <a:srgbClr val="002060"/>
                </a:solidFill>
                <a:latin typeface="+mn-lt"/>
              </a:rPr>
              <a:t>cout</a:t>
            </a:r>
            <a:r>
              <a:rPr lang="en-US" sz="22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2200" dirty="0">
                <a:latin typeface="+mn-lt"/>
              </a:rPr>
              <a:t>&lt;&lt; </a:t>
            </a:r>
            <a:r>
              <a:rPr lang="en-US" sz="2200" dirty="0" err="1">
                <a:latin typeface="+mn-lt"/>
              </a:rPr>
              <a:t>fullName</a:t>
            </a:r>
            <a:r>
              <a:rPr lang="en-US" sz="2200" dirty="0">
                <a:latin typeface="+mn-lt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510622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928384" y="5607101"/>
            <a:ext cx="54870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8B140A2-C633-4B88-AB7F-D6E491060AE7}" type="slidenum">
              <a:rPr lang="en-US" sz="1050">
                <a:solidFill>
                  <a:schemeClr val="tx2"/>
                </a:solidFill>
              </a:rPr>
              <a:pPr eaLnBrk="1" hangingPunct="1"/>
              <a:t>21</a:t>
            </a:fld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4" name="Google Shape;150;p21"/>
          <p:cNvSpPr txBox="1">
            <a:spLocks/>
          </p:cNvSpPr>
          <p:nvPr/>
        </p:nvSpPr>
        <p:spPr>
          <a:xfrm>
            <a:off x="4490145" y="513325"/>
            <a:ext cx="3461662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4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Append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54734" y="1483297"/>
            <a:ext cx="8742674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lvl="1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+mn-lt"/>
              </a:rPr>
              <a:t>you can also concatenate strings with the append() function:</a:t>
            </a:r>
          </a:p>
          <a:p>
            <a:pPr marL="0" lvl="1" indent="0" algn="just" eaLnBrk="1" hangingPunct="1">
              <a:lnSpc>
                <a:spcPct val="90000"/>
              </a:lnSpc>
            </a:pPr>
            <a:endParaRPr lang="en-US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+mn-lt"/>
              </a:rPr>
              <a:t>string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firstName</a:t>
            </a:r>
            <a:r>
              <a:rPr lang="en-US" b="1" dirty="0">
                <a:latin typeface="+mn-lt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“Haitham "</a:t>
            </a:r>
            <a:r>
              <a:rPr lang="en-US" b="1" dirty="0">
                <a:latin typeface="+mn-lt"/>
              </a:rPr>
              <a:t>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+mn-lt"/>
              </a:rPr>
              <a:t>string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lastName</a:t>
            </a:r>
            <a:r>
              <a:rPr lang="en-US" b="1" dirty="0">
                <a:latin typeface="+mn-lt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“El-Ghareeb"</a:t>
            </a:r>
            <a:r>
              <a:rPr lang="en-US" b="1" dirty="0">
                <a:latin typeface="+mn-lt"/>
              </a:rPr>
              <a:t>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+mn-lt"/>
              </a:rPr>
              <a:t>string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fullName</a:t>
            </a:r>
            <a:r>
              <a:rPr lang="en-US" b="1" dirty="0">
                <a:latin typeface="+mn-lt"/>
              </a:rPr>
              <a:t> = </a:t>
            </a:r>
            <a:r>
              <a:rPr lang="en-US" b="1" dirty="0" err="1">
                <a:latin typeface="+mn-lt"/>
              </a:rPr>
              <a:t>firstName</a:t>
            </a:r>
            <a:r>
              <a:rPr lang="en-US" b="1" dirty="0" err="1">
                <a:solidFill>
                  <a:srgbClr val="C00000"/>
                </a:solidFill>
                <a:latin typeface="+mn-lt"/>
              </a:rPr>
              <a:t>.append</a:t>
            </a:r>
            <a:r>
              <a:rPr lang="en-US" b="1" dirty="0">
                <a:latin typeface="+mn-lt"/>
              </a:rPr>
              <a:t>(</a:t>
            </a:r>
            <a:r>
              <a:rPr lang="en-US" b="1" dirty="0" err="1">
                <a:latin typeface="+mn-lt"/>
              </a:rPr>
              <a:t>lastName</a:t>
            </a:r>
            <a:r>
              <a:rPr lang="en-US" b="1" dirty="0">
                <a:latin typeface="+mn-lt"/>
              </a:rPr>
              <a:t>);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b="1" dirty="0" err="1">
                <a:solidFill>
                  <a:srgbClr val="002060"/>
                </a:solidFill>
                <a:latin typeface="+mn-lt"/>
              </a:rPr>
              <a:t>cout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b="1" dirty="0">
                <a:latin typeface="+mn-lt"/>
              </a:rPr>
              <a:t>&lt;&lt; </a:t>
            </a:r>
            <a:r>
              <a:rPr lang="en-US" b="1" dirty="0" err="1">
                <a:latin typeface="+mn-lt"/>
              </a:rPr>
              <a:t>fullName</a:t>
            </a:r>
            <a:r>
              <a:rPr lang="en-US" b="1" dirty="0">
                <a:latin typeface="+mn-lt"/>
              </a:rPr>
              <a:t>; </a:t>
            </a:r>
          </a:p>
          <a:p>
            <a:pPr eaLnBrk="1" hangingPunct="1">
              <a:lnSpc>
                <a:spcPct val="90000"/>
              </a:lnSpc>
            </a:pP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6171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928384" y="5607101"/>
            <a:ext cx="54870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8B140A2-C633-4B88-AB7F-D6E491060AE7}" type="slidenum">
              <a:rPr lang="en-US" sz="1050">
                <a:solidFill>
                  <a:schemeClr val="tx2"/>
                </a:solidFill>
              </a:rPr>
              <a:pPr eaLnBrk="1" hangingPunct="1"/>
              <a:t>22</a:t>
            </a:fld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4" name="Google Shape;150;p21"/>
          <p:cNvSpPr txBox="1">
            <a:spLocks/>
          </p:cNvSpPr>
          <p:nvPr/>
        </p:nvSpPr>
        <p:spPr>
          <a:xfrm>
            <a:off x="3962400" y="524900"/>
            <a:ext cx="467231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4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String Length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59757" y="1752600"/>
            <a:ext cx="10579261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lvl="1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To get the length of a string, use the length() function:</a:t>
            </a:r>
          </a:p>
          <a:p>
            <a:pPr marL="285750" lvl="1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b="1" dirty="0">
              <a:latin typeface="+mn-lt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  <a:latin typeface="+mn-lt"/>
              </a:rPr>
              <a:t>string</a:t>
            </a:r>
            <a:r>
              <a:rPr lang="en-US" sz="2200" b="1" dirty="0">
                <a:latin typeface="+mn-lt"/>
              </a:rPr>
              <a:t> txt = 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"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ABCDEFGHIJKLMNOPQRSTUVWXYZ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"</a:t>
            </a:r>
            <a:r>
              <a:rPr lang="en-US" sz="2200" b="1" dirty="0">
                <a:latin typeface="+mn-lt"/>
              </a:rPr>
              <a:t>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200" b="1" dirty="0" err="1">
                <a:solidFill>
                  <a:srgbClr val="002060"/>
                </a:solidFill>
                <a:latin typeface="+mn-lt"/>
              </a:rPr>
              <a:t>cout</a:t>
            </a:r>
            <a:r>
              <a:rPr lang="en-US" sz="22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2200" b="1" dirty="0">
                <a:latin typeface="+mn-lt"/>
              </a:rPr>
              <a:t>&lt;&lt; 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"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The length of the txt string is: 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"</a:t>
            </a:r>
            <a:r>
              <a:rPr lang="en-US" sz="2200" b="1" dirty="0">
                <a:latin typeface="+mn-lt"/>
              </a:rPr>
              <a:t> &lt;&lt; </a:t>
            </a:r>
            <a:r>
              <a:rPr lang="en-US" sz="2200" b="1" dirty="0" err="1">
                <a:solidFill>
                  <a:srgbClr val="002060"/>
                </a:solidFill>
                <a:latin typeface="+mn-lt"/>
              </a:rPr>
              <a:t>txt.length</a:t>
            </a:r>
            <a:r>
              <a:rPr lang="en-US" sz="2200" b="1" dirty="0">
                <a:solidFill>
                  <a:srgbClr val="002060"/>
                </a:solidFill>
                <a:latin typeface="+mn-lt"/>
              </a:rPr>
              <a:t>();</a:t>
            </a:r>
          </a:p>
          <a:p>
            <a:pPr lvl="1" eaLnBrk="1" hangingPunct="1">
              <a:lnSpc>
                <a:spcPct val="90000"/>
              </a:lnSpc>
            </a:pPr>
            <a:endParaRPr lang="en-US" sz="2200" b="1" dirty="0">
              <a:latin typeface="+mn-lt"/>
            </a:endParaRPr>
          </a:p>
          <a:p>
            <a:pPr lvl="1" eaLnBrk="1" hangingPunct="1">
              <a:lnSpc>
                <a:spcPct val="90000"/>
              </a:lnSpc>
            </a:pPr>
            <a:endParaRPr lang="en-US" sz="2200" b="1" dirty="0">
              <a:latin typeface="+mn-lt"/>
            </a:endParaRPr>
          </a:p>
          <a:p>
            <a:pPr marL="285750" lvl="1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 It is completely up to you if you want to use length() or size().</a:t>
            </a:r>
          </a:p>
        </p:txBody>
      </p:sp>
    </p:spTree>
    <p:extLst>
      <p:ext uri="{BB962C8B-B14F-4D97-AF65-F5344CB8AC3E}">
        <p14:creationId xmlns:p14="http://schemas.microsoft.com/office/powerpoint/2010/main" val="2855269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928384" y="5607101"/>
            <a:ext cx="54870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8B140A2-C633-4B88-AB7F-D6E491060AE7}" type="slidenum">
              <a:rPr lang="en-US" sz="1050">
                <a:solidFill>
                  <a:schemeClr val="tx2"/>
                </a:solidFill>
              </a:rPr>
              <a:pPr eaLnBrk="1" hangingPunct="1"/>
              <a:t>23</a:t>
            </a:fld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4" name="Google Shape;150;p21"/>
          <p:cNvSpPr txBox="1">
            <a:spLocks/>
          </p:cNvSpPr>
          <p:nvPr/>
        </p:nvSpPr>
        <p:spPr>
          <a:xfrm>
            <a:off x="3962401" y="554975"/>
            <a:ext cx="4197752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4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Access Strings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58905" y="1726365"/>
            <a:ext cx="9967595" cy="257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You can access the characters in a string by referring to its index number inside square brackets [ ].</a:t>
            </a:r>
          </a:p>
          <a:p>
            <a:pPr marL="285750"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>
              <a:latin typeface="+mn-lt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  <a:latin typeface="+mn-lt"/>
              </a:rPr>
              <a:t>string</a:t>
            </a:r>
            <a:r>
              <a:rPr lang="en-US" sz="2200" b="1" dirty="0">
                <a:latin typeface="+mn-lt"/>
              </a:rPr>
              <a:t> </a:t>
            </a:r>
            <a:r>
              <a:rPr lang="en-US" sz="2200" b="1" dirty="0" err="1">
                <a:latin typeface="+mn-lt"/>
              </a:rPr>
              <a:t>myString</a:t>
            </a:r>
            <a:r>
              <a:rPr lang="en-US" sz="2200" b="1" dirty="0">
                <a:latin typeface="+mn-lt"/>
              </a:rPr>
              <a:t> =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"Hello"</a:t>
            </a:r>
            <a:r>
              <a:rPr lang="en-US" sz="2200" b="1" dirty="0">
                <a:latin typeface="+mn-lt"/>
              </a:rPr>
              <a:t>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200" b="1" dirty="0" err="1">
                <a:solidFill>
                  <a:srgbClr val="C00000"/>
                </a:solidFill>
                <a:latin typeface="+mn-lt"/>
              </a:rPr>
              <a:t>cout</a:t>
            </a:r>
            <a:r>
              <a:rPr lang="en-US" sz="2200" b="1" dirty="0">
                <a:latin typeface="+mn-lt"/>
              </a:rPr>
              <a:t> &lt;&lt; </a:t>
            </a:r>
            <a:r>
              <a:rPr lang="en-US" sz="2200" b="1" dirty="0" err="1">
                <a:latin typeface="+mn-lt"/>
              </a:rPr>
              <a:t>myString</a:t>
            </a:r>
            <a:r>
              <a:rPr lang="en-US" sz="2200" b="1" dirty="0">
                <a:latin typeface="+mn-lt"/>
              </a:rPr>
              <a:t>[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0</a:t>
            </a:r>
            <a:r>
              <a:rPr lang="en-US" sz="2200" b="1" dirty="0">
                <a:latin typeface="+mn-lt"/>
              </a:rPr>
              <a:t>];			</a:t>
            </a:r>
            <a:r>
              <a:rPr lang="en-US" sz="2200" b="1" dirty="0">
                <a:solidFill>
                  <a:srgbClr val="00B050"/>
                </a:solidFill>
                <a:latin typeface="+mn-lt"/>
              </a:rPr>
              <a:t>// Outputs H</a:t>
            </a:r>
          </a:p>
        </p:txBody>
      </p:sp>
    </p:spTree>
    <p:extLst>
      <p:ext uri="{BB962C8B-B14F-4D97-AF65-F5344CB8AC3E}">
        <p14:creationId xmlns:p14="http://schemas.microsoft.com/office/powerpoint/2010/main" val="2147202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928384" y="5607101"/>
            <a:ext cx="54870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8B140A2-C633-4B88-AB7F-D6E491060AE7}" type="slidenum">
              <a:rPr lang="en-US" sz="1050">
                <a:solidFill>
                  <a:schemeClr val="tx2"/>
                </a:solidFill>
              </a:rPr>
              <a:pPr eaLnBrk="1" hangingPunct="1"/>
              <a:t>24</a:t>
            </a:fld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4" name="Google Shape;150;p21"/>
          <p:cNvSpPr txBox="1">
            <a:spLocks/>
          </p:cNvSpPr>
          <p:nvPr/>
        </p:nvSpPr>
        <p:spPr>
          <a:xfrm>
            <a:off x="3568861" y="619473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4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Change String Characters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1195" y="1611775"/>
            <a:ext cx="8742674" cy="257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sz="2200" b="1" dirty="0">
                <a:latin typeface="+mn-lt"/>
              </a:rPr>
              <a:t>string </a:t>
            </a:r>
            <a:r>
              <a:rPr lang="en-US" sz="2200" b="1" dirty="0" err="1">
                <a:latin typeface="+mn-lt"/>
              </a:rPr>
              <a:t>myString</a:t>
            </a:r>
            <a:r>
              <a:rPr lang="en-US" sz="2200" b="1" dirty="0">
                <a:latin typeface="+mn-lt"/>
              </a:rPr>
              <a:t> =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"Hello"</a:t>
            </a:r>
            <a:r>
              <a:rPr lang="en-US" sz="2200" b="1" dirty="0">
                <a:latin typeface="+mn-lt"/>
              </a:rPr>
              <a:t>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200" b="1" dirty="0" err="1">
                <a:latin typeface="+mn-lt"/>
              </a:rPr>
              <a:t>myString</a:t>
            </a:r>
            <a:r>
              <a:rPr lang="en-US" sz="2200" b="1" dirty="0">
                <a:latin typeface="+mn-lt"/>
              </a:rPr>
              <a:t>[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0</a:t>
            </a:r>
            <a:r>
              <a:rPr lang="en-US" sz="2200" b="1" dirty="0">
                <a:latin typeface="+mn-lt"/>
              </a:rPr>
              <a:t>] =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'J'</a:t>
            </a:r>
            <a:r>
              <a:rPr lang="en-US" sz="2200" b="1" dirty="0">
                <a:latin typeface="+mn-lt"/>
              </a:rPr>
              <a:t>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200" b="1" dirty="0" err="1">
                <a:latin typeface="+mn-lt"/>
              </a:rPr>
              <a:t>cout</a:t>
            </a:r>
            <a:r>
              <a:rPr lang="en-US" sz="2200" b="1" dirty="0">
                <a:latin typeface="+mn-lt"/>
              </a:rPr>
              <a:t> &lt;&lt; </a:t>
            </a:r>
            <a:r>
              <a:rPr lang="en-US" sz="2200" b="1" dirty="0" err="1">
                <a:latin typeface="+mn-lt"/>
              </a:rPr>
              <a:t>myString</a:t>
            </a:r>
            <a:r>
              <a:rPr lang="en-US" sz="2200" b="1" dirty="0">
                <a:latin typeface="+mn-lt"/>
              </a:rPr>
              <a:t>;			</a:t>
            </a:r>
            <a:r>
              <a:rPr lang="en-US" sz="2200" b="1" dirty="0">
                <a:solidFill>
                  <a:srgbClr val="00B050"/>
                </a:solidFill>
                <a:latin typeface="+mn-lt"/>
              </a:rPr>
              <a:t>// Outputs </a:t>
            </a:r>
            <a:r>
              <a:rPr lang="en-US" sz="2200" b="1" dirty="0" err="1">
                <a:solidFill>
                  <a:srgbClr val="00B050"/>
                </a:solidFill>
                <a:latin typeface="+mn-lt"/>
              </a:rPr>
              <a:t>Jello</a:t>
            </a:r>
            <a:r>
              <a:rPr lang="en-US" sz="2200" b="1" dirty="0">
                <a:solidFill>
                  <a:srgbClr val="00B050"/>
                </a:solidFill>
                <a:latin typeface="+mn-lt"/>
              </a:rPr>
              <a:t> instead of Hello</a:t>
            </a:r>
          </a:p>
          <a:p>
            <a:pPr lvl="1" eaLnBrk="1" hangingPunct="1">
              <a:lnSpc>
                <a:spcPct val="150000"/>
              </a:lnSpc>
            </a:pPr>
            <a:endParaRPr lang="en-US" sz="2200" b="1" dirty="0">
              <a:latin typeface="+mn-lt"/>
            </a:endParaRPr>
          </a:p>
          <a:p>
            <a:pPr marL="0" lvl="1" indent="0" algn="just" eaLnBrk="1" hangingPunct="1">
              <a:lnSpc>
                <a:spcPct val="150000"/>
              </a:lnSpc>
            </a:pPr>
            <a:endParaRPr lang="en-US" sz="2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1923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928384" y="5607101"/>
            <a:ext cx="54870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8B140A2-C633-4B88-AB7F-D6E491060AE7}" type="slidenum">
              <a:rPr lang="en-US" sz="1050">
                <a:solidFill>
                  <a:schemeClr val="tx2"/>
                </a:solidFill>
              </a:rPr>
              <a:pPr eaLnBrk="1" hangingPunct="1"/>
              <a:t>25</a:t>
            </a:fld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4" name="Google Shape;150;p21"/>
          <p:cNvSpPr txBox="1">
            <a:spLocks/>
          </p:cNvSpPr>
          <p:nvPr/>
        </p:nvSpPr>
        <p:spPr>
          <a:xfrm>
            <a:off x="3962400" y="609601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defRPr sz="2400" b="0" i="0" u="none" strike="noStrike" cap="none">
                <a:solidFill>
                  <a:srgbClr val="FF0000"/>
                </a:solidFill>
                <a:latin typeface="Roboto Slab"/>
                <a:ea typeface="Roboto Slab"/>
                <a:cs typeface="Roboto Slab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User Input Strings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1883" y="1345965"/>
            <a:ext cx="10718157" cy="419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It is possible to use the insertion operator 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&gt;&gt;</a:t>
            </a:r>
            <a:r>
              <a:rPr lang="en-US" b="1" dirty="0">
                <a:latin typeface="+mn-lt"/>
              </a:rPr>
              <a:t> on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cin</a:t>
            </a:r>
            <a:r>
              <a:rPr lang="en-US" b="1" dirty="0">
                <a:latin typeface="+mn-lt"/>
              </a:rPr>
              <a:t> to get a string entered by a user:</a:t>
            </a:r>
          </a:p>
          <a:p>
            <a:pPr marL="285750"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+mn-lt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b="1" dirty="0">
                <a:latin typeface="+mn-lt"/>
              </a:rPr>
              <a:t>string </a:t>
            </a:r>
            <a:r>
              <a:rPr lang="en-US" b="1" dirty="0" err="1">
                <a:latin typeface="+mn-lt"/>
              </a:rPr>
              <a:t>firstName</a:t>
            </a:r>
            <a:r>
              <a:rPr lang="en-US" b="1" dirty="0">
                <a:latin typeface="+mn-lt"/>
              </a:rPr>
              <a:t>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b="1" dirty="0" err="1">
                <a:latin typeface="+mn-lt"/>
              </a:rPr>
              <a:t>cout</a:t>
            </a:r>
            <a:r>
              <a:rPr lang="en-US" b="1" dirty="0">
                <a:latin typeface="+mn-lt"/>
              </a:rPr>
              <a:t> &lt;&lt;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"Type your first name: "</a:t>
            </a:r>
            <a:r>
              <a:rPr lang="en-US" b="1" dirty="0">
                <a:latin typeface="+mn-lt"/>
              </a:rPr>
              <a:t>;</a:t>
            </a:r>
          </a:p>
          <a:p>
            <a:pPr lvl="1" eaLnBrk="1" hangingPunct="1">
              <a:lnSpc>
                <a:spcPct val="150000"/>
              </a:lnSpc>
            </a:pPr>
            <a:r>
              <a:rPr lang="en-US" b="1" dirty="0" err="1">
                <a:latin typeface="+mn-lt"/>
              </a:rPr>
              <a:t>cin</a:t>
            </a:r>
            <a:r>
              <a:rPr lang="en-US" b="1" dirty="0">
                <a:latin typeface="+mn-lt"/>
              </a:rPr>
              <a:t> &gt;&gt; </a:t>
            </a:r>
            <a:r>
              <a:rPr lang="en-US" b="1" dirty="0" err="1">
                <a:latin typeface="+mn-lt"/>
              </a:rPr>
              <a:t>firstName</a:t>
            </a:r>
            <a:r>
              <a:rPr lang="en-US" b="1" dirty="0">
                <a:latin typeface="+mn-lt"/>
              </a:rPr>
              <a:t>; </a:t>
            </a:r>
            <a:r>
              <a:rPr lang="en-US" b="1" dirty="0">
                <a:solidFill>
                  <a:srgbClr val="00B050"/>
                </a:solidFill>
                <a:latin typeface="+mn-lt"/>
              </a:rPr>
              <a:t>// get user input from the keyboard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b="1" dirty="0" err="1">
                <a:latin typeface="+mn-lt"/>
              </a:rPr>
              <a:t>cout</a:t>
            </a:r>
            <a:r>
              <a:rPr lang="en-US" b="1" dirty="0">
                <a:latin typeface="+mn-lt"/>
              </a:rPr>
              <a:t> &lt;&lt;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"Your name is: " </a:t>
            </a:r>
            <a:r>
              <a:rPr lang="en-US" b="1" dirty="0">
                <a:latin typeface="+mn-lt"/>
              </a:rPr>
              <a:t>&lt;&lt; </a:t>
            </a:r>
            <a:r>
              <a:rPr lang="en-US" b="1" dirty="0" err="1">
                <a:latin typeface="+mn-lt"/>
              </a:rPr>
              <a:t>firstName</a:t>
            </a:r>
            <a:r>
              <a:rPr lang="en-US" b="1" dirty="0">
                <a:latin typeface="+mn-lt"/>
              </a:rPr>
              <a:t>;</a:t>
            </a:r>
          </a:p>
          <a:p>
            <a:pPr lvl="1" eaLnBrk="1" hangingPunct="1">
              <a:lnSpc>
                <a:spcPct val="150000"/>
              </a:lnSpc>
            </a:pPr>
            <a:endParaRPr lang="en-US" b="1" dirty="0">
              <a:latin typeface="+mn-lt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  <a:latin typeface="+mn-lt"/>
              </a:rPr>
              <a:t>// Type your first name: John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  <a:latin typeface="+mn-lt"/>
              </a:rPr>
              <a:t>// Your name is: John</a:t>
            </a:r>
          </a:p>
        </p:txBody>
      </p:sp>
    </p:spTree>
    <p:extLst>
      <p:ext uri="{BB962C8B-B14F-4D97-AF65-F5344CB8AC3E}">
        <p14:creationId xmlns:p14="http://schemas.microsoft.com/office/powerpoint/2010/main" val="14558018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79263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&lt;strong&gt;Thank you PNG&lt;/strong&g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73" y="3928010"/>
            <a:ext cx="3543824" cy="885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B2DC1F-F7EA-6225-D949-BFC44BE51E8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290" y="1005839"/>
            <a:ext cx="2713990" cy="97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249650" y="176686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973068" y="1820356"/>
            <a:ext cx="5426198" cy="4180345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Arithmetic operators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Assignment operators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Comparison operators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Logical operators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C++ Math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C++ Booleans</a:t>
            </a:r>
          </a:p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b="1" dirty="0"/>
              <a:t>String</a:t>
            </a: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8329299" y="139820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8975750" y="203937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9125250" y="269326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7399408" y="191478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39" y="2046462"/>
            <a:ext cx="1171413" cy="1316864"/>
          </a:xfrm>
          <a:prstGeom prst="rect">
            <a:avLst/>
          </a:prstGeom>
        </p:spPr>
      </p:pic>
      <p:sp>
        <p:nvSpPr>
          <p:cNvPr id="11" name="Google Shape;110;p17"/>
          <p:cNvSpPr txBox="1">
            <a:spLocks/>
          </p:cNvSpPr>
          <p:nvPr/>
        </p:nvSpPr>
        <p:spPr>
          <a:xfrm>
            <a:off x="823473" y="1063889"/>
            <a:ext cx="5396030" cy="668625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800" b="1" kern="0" dirty="0">
                <a:solidFill>
                  <a:srgbClr val="C00000"/>
                </a:solidFill>
              </a:rPr>
              <a:t>Content</a:t>
            </a:r>
          </a:p>
        </p:txBody>
      </p:sp>
      <p:sp>
        <p:nvSpPr>
          <p:cNvPr id="2" name="Google Shape;118;p18">
            <a:extLst>
              <a:ext uri="{FF2B5EF4-FFF2-40B4-BE49-F238E27FC236}">
                <a16:creationId xmlns:a16="http://schemas.microsoft.com/office/drawing/2014/main" id="{CF326D8E-1874-155A-FFBE-9C03BF1D9C2D}"/>
              </a:ext>
            </a:extLst>
          </p:cNvPr>
          <p:cNvSpPr txBox="1">
            <a:spLocks/>
          </p:cNvSpPr>
          <p:nvPr/>
        </p:nvSpPr>
        <p:spPr>
          <a:xfrm>
            <a:off x="3764280" y="570811"/>
            <a:ext cx="5121950" cy="679213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" b="1" dirty="0">
                <a:solidFill>
                  <a:srgbClr val="0070C0"/>
                </a:solidFill>
              </a:rPr>
              <a:t>Lecture 3: </a:t>
            </a:r>
            <a:r>
              <a:rPr lang="en-US" b="1" dirty="0">
                <a:solidFill>
                  <a:srgbClr val="0070C0"/>
                </a:solidFill>
              </a:rPr>
              <a:t>C++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7EFED-D691-17DA-513B-FED93CD7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6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4529560" y="596125"/>
            <a:ext cx="410515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8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C++ Operators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93539" y="1476382"/>
            <a:ext cx="10833904" cy="390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Operators are used to perform operations on variables and values.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2060"/>
              </a:solidFill>
              <a:latin typeface="+mn-lt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C++ divides the operators into the following groups:</a:t>
            </a:r>
          </a:p>
          <a:p>
            <a:pPr marL="1200150" lvl="1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Arithmetic operators</a:t>
            </a:r>
          </a:p>
          <a:p>
            <a:pPr marL="1200150" lvl="1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Assignment operators</a:t>
            </a:r>
          </a:p>
          <a:p>
            <a:pPr marL="1200150" lvl="1" indent="-4572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Comparison operators</a:t>
            </a:r>
          </a:p>
          <a:p>
            <a:pPr marL="1085850" lvl="1" indent="-342900" algn="just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  Logical operators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E9DD8-1DE3-D4F7-64B2-4ABD66B4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F51BA-2E0A-D267-5F6A-09689F2A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045" y="1959754"/>
            <a:ext cx="1767993" cy="43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68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4332790" y="498677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4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1. Arithmetic operators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69539" y="1046132"/>
            <a:ext cx="8624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+mn-lt"/>
              </a:rPr>
              <a:t>Arithmetic operators are used to perform common mathematical operations.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48" y="1692463"/>
            <a:ext cx="8953232" cy="47589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94451-EBE8-46D5-33BB-7AD78468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0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96737-183C-748A-E2A3-993D4179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F1AA9E83-089B-C774-DA91-5D4E09D12D8D}"/>
              </a:ext>
            </a:extLst>
          </p:cNvPr>
          <p:cNvSpPr txBox="1">
            <a:spLocks/>
          </p:cNvSpPr>
          <p:nvPr/>
        </p:nvSpPr>
        <p:spPr>
          <a:xfrm>
            <a:off x="4179424" y="82227"/>
            <a:ext cx="3746340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sz="24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1. Arithmetic operators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9D41A-2C72-5F80-6D87-B00FE883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A5543-2E2A-E998-ACA5-B7E334AE1C56}"/>
              </a:ext>
            </a:extLst>
          </p:cNvPr>
          <p:cNvSpPr txBox="1"/>
          <p:nvPr/>
        </p:nvSpPr>
        <p:spPr>
          <a:xfrm>
            <a:off x="442734" y="608521"/>
            <a:ext cx="5541380" cy="5847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#include &lt;iostream&gt;</a:t>
            </a:r>
          </a:p>
          <a:p>
            <a:r>
              <a:rPr lang="en-US" sz="2200" dirty="0"/>
              <a:t>using namespace std; </a:t>
            </a:r>
          </a:p>
          <a:p>
            <a:endParaRPr lang="en-US" sz="2200" dirty="0"/>
          </a:p>
          <a:p>
            <a:r>
              <a:rPr lang="en-US" sz="2200" dirty="0"/>
              <a:t>int </a:t>
            </a:r>
            <a:r>
              <a:rPr lang="en-US" sz="2200" b="1" dirty="0">
                <a:solidFill>
                  <a:srgbClr val="C00000"/>
                </a:solidFill>
              </a:rPr>
              <a:t>main() </a:t>
            </a:r>
            <a:r>
              <a:rPr lang="en-US" sz="2200" dirty="0"/>
              <a:t>{</a:t>
            </a:r>
          </a:p>
          <a:p>
            <a:r>
              <a:rPr lang="en-US" sz="2200" dirty="0"/>
              <a:t>    int a = 10;</a:t>
            </a:r>
          </a:p>
          <a:p>
            <a:r>
              <a:rPr lang="en-US" sz="2200" dirty="0"/>
              <a:t>    int b = 3;</a:t>
            </a:r>
          </a:p>
          <a:p>
            <a:r>
              <a:rPr lang="en-US" sz="2200" dirty="0"/>
              <a:t>    cout &lt;&lt; "a + b = " &lt;&lt; (a + b) &lt;&lt; </a:t>
            </a:r>
            <a:r>
              <a:rPr lang="en-US" sz="2200" dirty="0" err="1"/>
              <a:t>endl</a:t>
            </a:r>
            <a:r>
              <a:rPr lang="en-US" sz="2200" dirty="0"/>
              <a:t>; </a:t>
            </a:r>
          </a:p>
          <a:p>
            <a:r>
              <a:rPr lang="en-US" sz="2200" dirty="0"/>
              <a:t>    cout &lt;&lt; "a - b = " &lt;&lt; (a - b) &lt;&lt; </a:t>
            </a:r>
            <a:r>
              <a:rPr lang="en-US" sz="2200" dirty="0" err="1"/>
              <a:t>endl</a:t>
            </a:r>
            <a:r>
              <a:rPr lang="en-US" sz="2200" dirty="0"/>
              <a:t>; </a:t>
            </a:r>
          </a:p>
          <a:p>
            <a:r>
              <a:rPr lang="en-US" sz="2200" dirty="0"/>
              <a:t>    cout &lt;&lt; "a * b = " &lt;&lt; (a * b) &lt;&lt; </a:t>
            </a:r>
            <a:r>
              <a:rPr lang="en-US" sz="2200" dirty="0" err="1"/>
              <a:t>endl</a:t>
            </a:r>
            <a:r>
              <a:rPr lang="en-US" sz="2200" dirty="0"/>
              <a:t>; </a:t>
            </a:r>
          </a:p>
          <a:p>
            <a:r>
              <a:rPr lang="en-US" sz="2200" dirty="0"/>
              <a:t>    cout &lt;&lt; "a / b = " &lt;&lt; (a / b) &lt;&lt; </a:t>
            </a:r>
            <a:r>
              <a:rPr lang="en-US" sz="2200" dirty="0" err="1"/>
              <a:t>endl</a:t>
            </a:r>
            <a:r>
              <a:rPr lang="en-US" sz="2200" dirty="0"/>
              <a:t>; </a:t>
            </a:r>
          </a:p>
          <a:p>
            <a:r>
              <a:rPr lang="en-US" sz="2200" dirty="0"/>
              <a:t>    cout &lt;&lt; "a % b = " &lt;&lt; (a % b) &lt;&lt; </a:t>
            </a:r>
            <a:r>
              <a:rPr lang="en-US" sz="2200" dirty="0" err="1"/>
              <a:t>endl</a:t>
            </a:r>
            <a:r>
              <a:rPr lang="en-US" sz="2200" dirty="0"/>
              <a:t>; </a:t>
            </a:r>
          </a:p>
          <a:p>
            <a:r>
              <a:rPr lang="en-US" sz="2200" dirty="0"/>
              <a:t>    a++;   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// Increment Example  a is now 11</a:t>
            </a:r>
          </a:p>
          <a:p>
            <a:r>
              <a:rPr lang="en-US" sz="2200" dirty="0"/>
              <a:t>    cout &lt;&lt; </a:t>
            </a:r>
            <a:r>
              <a:rPr lang="en-US" sz="2200" dirty="0">
                <a:solidFill>
                  <a:srgbClr val="C00000"/>
                </a:solidFill>
              </a:rPr>
              <a:t>"a after increment: " </a:t>
            </a:r>
            <a:r>
              <a:rPr lang="en-US" sz="2200" dirty="0"/>
              <a:t>&lt;&lt; a &lt;&lt; </a:t>
            </a:r>
            <a:r>
              <a:rPr lang="en-US" sz="2200" dirty="0" err="1"/>
              <a:t>endl</a:t>
            </a:r>
            <a:r>
              <a:rPr lang="en-US" sz="2200" dirty="0"/>
              <a:t>;</a:t>
            </a:r>
          </a:p>
          <a:p>
            <a:r>
              <a:rPr lang="en-US" sz="2200" dirty="0"/>
              <a:t>    b--;    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// Decrement Example  b is now 2</a:t>
            </a:r>
          </a:p>
          <a:p>
            <a:r>
              <a:rPr lang="en-US" sz="2200" dirty="0"/>
              <a:t>    cout &lt;&lt; </a:t>
            </a:r>
            <a:r>
              <a:rPr lang="en-US" sz="2200" dirty="0">
                <a:solidFill>
                  <a:srgbClr val="C00000"/>
                </a:solidFill>
              </a:rPr>
              <a:t>"b after decrement: " </a:t>
            </a:r>
            <a:r>
              <a:rPr lang="en-US" sz="2200" dirty="0"/>
              <a:t>&lt;&lt; b &lt;&lt; </a:t>
            </a:r>
            <a:r>
              <a:rPr lang="en-US" sz="2200" dirty="0" err="1"/>
              <a:t>endl</a:t>
            </a:r>
            <a:r>
              <a:rPr lang="en-US" sz="2200" dirty="0"/>
              <a:t>;</a:t>
            </a:r>
          </a:p>
          <a:p>
            <a:r>
              <a:rPr lang="en-US" sz="2200" b="1" dirty="0">
                <a:solidFill>
                  <a:srgbClr val="C00000"/>
                </a:solidFill>
              </a:rPr>
              <a:t>    return 0;</a:t>
            </a:r>
          </a:p>
          <a:p>
            <a:r>
              <a:rPr lang="en-US" sz="2200" dirty="0"/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DD1824-9927-B97F-A15B-E4F99EFF8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356" y="4722755"/>
            <a:ext cx="2450072" cy="174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C31572-5750-2345-2AAA-DD8CD860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007" y="900185"/>
            <a:ext cx="4931781" cy="384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99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962400" y="533401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defRPr sz="2400" b="1" i="0" u="none" strike="noStrike" cap="none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2. Assignment Operators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5919" y="1009052"/>
            <a:ext cx="86287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Assignment operators are used to assign values to variables.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b="41711"/>
          <a:stretch>
            <a:fillRect/>
          </a:stretch>
        </p:blipFill>
        <p:spPr>
          <a:xfrm>
            <a:off x="1238494" y="1771783"/>
            <a:ext cx="9481095" cy="35338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2DE2D-C24D-F6E3-14FF-D78EF456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687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4217043" y="541623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4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3. Comparison Operators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13203" y="1221208"/>
            <a:ext cx="84304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285750" indent="-28575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+mn-lt"/>
              </a:rPr>
              <a:t>A list of all comparison operators: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768" y="1917384"/>
            <a:ext cx="8572394" cy="40783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F083E-9307-98D9-C028-B49C7667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002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21"/>
          <p:cNvSpPr txBox="1">
            <a:spLocks/>
          </p:cNvSpPr>
          <p:nvPr/>
        </p:nvSpPr>
        <p:spPr>
          <a:xfrm>
            <a:off x="3962400" y="533401"/>
            <a:ext cx="6514684" cy="475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000"/>
            </a:pPr>
            <a:r>
              <a:rPr lang="en-US" sz="24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3. Comparison Operators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57984" y="1320697"/>
            <a:ext cx="9876031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800080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n-lt"/>
              </a:rPr>
              <a:t>int</a:t>
            </a:r>
            <a:r>
              <a:rPr lang="en-US" sz="2400" b="1" dirty="0">
                <a:latin typeface="+mn-lt"/>
              </a:rPr>
              <a:t> x = 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5</a:t>
            </a:r>
            <a:r>
              <a:rPr lang="en-US" sz="2400" b="1" dirty="0">
                <a:latin typeface="+mn-lt"/>
              </a:rPr>
              <a:t>;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n-lt"/>
              </a:rPr>
              <a:t>int</a:t>
            </a:r>
            <a:r>
              <a:rPr lang="en-US" sz="2400" b="1" dirty="0">
                <a:latin typeface="+mn-lt"/>
              </a:rPr>
              <a:t> y = </a:t>
            </a:r>
            <a:r>
              <a:rPr lang="en-US" sz="2400" b="1" dirty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2400" b="1" dirty="0">
                <a:latin typeface="+mn-lt"/>
              </a:rPr>
              <a:t>;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b="1" dirty="0">
                <a:latin typeface="+mn-lt"/>
              </a:rPr>
              <a:t>cout &lt;&lt; (x &gt; y); 		</a:t>
            </a:r>
            <a:r>
              <a:rPr lang="en-US" sz="2400" b="1" dirty="0">
                <a:solidFill>
                  <a:srgbClr val="00B050"/>
                </a:solidFill>
                <a:latin typeface="+mn-lt"/>
              </a:rPr>
              <a:t>// returns 1 (true) because 5 is greater than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1198D-9DF4-07DD-495B-1687E8058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85" y="2564337"/>
            <a:ext cx="3243738" cy="328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E1BAD6-CD39-F779-BFFE-C4047A73B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690" y="6006773"/>
            <a:ext cx="523948" cy="31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F63CCD-5FEB-E751-0F6B-210722A97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742" y="2564337"/>
            <a:ext cx="3113590" cy="329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7CCBBD-7390-D3AD-E584-520CC76AB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2668" y="6021062"/>
            <a:ext cx="447737" cy="2857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BDE36A-E5CF-C550-C31A-35C74B62D24E}"/>
              </a:ext>
            </a:extLst>
          </p:cNvPr>
          <p:cNvSpPr/>
          <p:nvPr/>
        </p:nvSpPr>
        <p:spPr>
          <a:xfrm>
            <a:off x="8403220" y="4826643"/>
            <a:ext cx="960699" cy="370390"/>
          </a:xfrm>
          <a:prstGeom prst="rect">
            <a:avLst/>
          </a:prstGeom>
          <a:solidFill>
            <a:schemeClr val="lt1">
              <a:alpha val="52000"/>
            </a:schemeClr>
          </a:solidFill>
          <a:ln>
            <a:solidFill>
              <a:schemeClr val="accent6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23C875-3DA8-8307-DE59-BEC5D3D4DD35}"/>
              </a:ext>
            </a:extLst>
          </p:cNvPr>
          <p:cNvSpPr/>
          <p:nvPr/>
        </p:nvSpPr>
        <p:spPr>
          <a:xfrm>
            <a:off x="2550804" y="4791919"/>
            <a:ext cx="960699" cy="370390"/>
          </a:xfrm>
          <a:prstGeom prst="rect">
            <a:avLst/>
          </a:prstGeom>
          <a:solidFill>
            <a:schemeClr val="lt1">
              <a:alpha val="52000"/>
            </a:schemeClr>
          </a:solidFill>
          <a:ln>
            <a:solidFill>
              <a:schemeClr val="accent6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0C6266E-D401-522A-63EE-53A99207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52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1225</TotalTime>
  <Words>1703</Words>
  <Application>Microsoft Office PowerPoint</Application>
  <PresentationFormat>شاشة عريضة</PresentationFormat>
  <Paragraphs>245</Paragraphs>
  <Slides>26</Slides>
  <Notes>20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26</vt:i4>
      </vt:variant>
    </vt:vector>
  </HeadingPairs>
  <TitlesOfParts>
    <vt:vector size="34" baseType="lpstr">
      <vt:lpstr>Arial</vt:lpstr>
      <vt:lpstr>Calibri</vt:lpstr>
      <vt:lpstr>Courier New</vt:lpstr>
      <vt:lpstr>Gill Sans MT</vt:lpstr>
      <vt:lpstr>Times New Roman</vt:lpstr>
      <vt:lpstr>Wingdings</vt:lpstr>
      <vt:lpstr>Wingdings 2</vt:lpstr>
      <vt:lpstr>Dividend</vt:lpstr>
      <vt:lpstr>Lecture 3     C++ Basics</vt:lpstr>
      <vt:lpstr>Course Learning Objectives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Increment and Decrement Operators</vt:lpstr>
      <vt:lpstr>Increment and Decrement Operators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DR-Yasser Elawady</dc:creator>
  <cp:lastModifiedBy>أبو مالك هيثم الغريب</cp:lastModifiedBy>
  <cp:revision>32</cp:revision>
  <dcterms:created xsi:type="dcterms:W3CDTF">2020-10-08T13:37:14Z</dcterms:created>
  <dcterms:modified xsi:type="dcterms:W3CDTF">2025-10-09T22:26:29Z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